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0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1A4E"/>
    <a:srgbClr val="B6CEE6"/>
    <a:srgbClr val="606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61"/>
    <p:restoredTop sz="96327"/>
  </p:normalViewPr>
  <p:slideViewPr>
    <p:cSldViewPr snapToGrid="0">
      <p:cViewPr varScale="1">
        <p:scale>
          <a:sx n="103" d="100"/>
          <a:sy n="103" d="100"/>
        </p:scale>
        <p:origin x="6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AD1F91-5D7E-4025-AEEF-9F5839B2A25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7FF42D-8EF9-4A6E-9EC3-62BBE272A783}">
      <dgm:prSet phldrT="[Text]"/>
      <dgm:spPr/>
      <dgm:t>
        <a:bodyPr/>
        <a:lstStyle/>
        <a:p>
          <a:r>
            <a:rPr lang="en-US" dirty="0"/>
            <a:t>Adams County Staff</a:t>
          </a:r>
        </a:p>
      </dgm:t>
    </dgm:pt>
    <dgm:pt modelId="{04648C0F-1FD5-4F04-AF55-DE63F5B842B3}" type="parTrans" cxnId="{86E958BB-031E-47A8-845D-9C927648E5AA}">
      <dgm:prSet/>
      <dgm:spPr/>
      <dgm:t>
        <a:bodyPr/>
        <a:lstStyle/>
        <a:p>
          <a:endParaRPr lang="en-US"/>
        </a:p>
      </dgm:t>
    </dgm:pt>
    <dgm:pt modelId="{832A1357-2C91-49B3-A711-5ED12B64A6C4}" type="sibTrans" cxnId="{86E958BB-031E-47A8-845D-9C927648E5AA}">
      <dgm:prSet/>
      <dgm:spPr/>
      <dgm:t>
        <a:bodyPr/>
        <a:lstStyle/>
        <a:p>
          <a:endParaRPr lang="en-US"/>
        </a:p>
      </dgm:t>
    </dgm:pt>
    <dgm:pt modelId="{14E37998-ADE9-4958-AB2A-51AAE75C3F13}">
      <dgm:prSet phldrT="[Text]"/>
      <dgm:spPr/>
      <dgm:t>
        <a:bodyPr/>
        <a:lstStyle/>
        <a:p>
          <a:r>
            <a:rPr lang="en-US" dirty="0" err="1"/>
            <a:t>Brendle</a:t>
          </a:r>
          <a:r>
            <a:rPr lang="en-US" dirty="0"/>
            <a:t> Group</a:t>
          </a:r>
        </a:p>
      </dgm:t>
    </dgm:pt>
    <dgm:pt modelId="{BE940EE9-5D2F-45AD-9FA6-EDA2B7BF36C5}" type="parTrans" cxnId="{ED9F9EEB-7E33-4F4E-9D9C-FB47A5421CD0}">
      <dgm:prSet/>
      <dgm:spPr/>
      <dgm:t>
        <a:bodyPr/>
        <a:lstStyle/>
        <a:p>
          <a:endParaRPr lang="en-US"/>
        </a:p>
      </dgm:t>
    </dgm:pt>
    <dgm:pt modelId="{AD673CDF-13A5-49C7-B792-5388DF39E875}" type="sibTrans" cxnId="{ED9F9EEB-7E33-4F4E-9D9C-FB47A5421CD0}">
      <dgm:prSet/>
      <dgm:spPr/>
      <dgm:t>
        <a:bodyPr/>
        <a:lstStyle/>
        <a:p>
          <a:endParaRPr lang="en-US"/>
        </a:p>
      </dgm:t>
    </dgm:pt>
    <dgm:pt modelId="{303DCEC1-08D9-4643-897F-1B7E402A484F}" type="pres">
      <dgm:prSet presAssocID="{EEAD1F91-5D7E-4025-AEEF-9F5839B2A25A}" presName="linear" presStyleCnt="0">
        <dgm:presLayoutVars>
          <dgm:animLvl val="lvl"/>
          <dgm:resizeHandles val="exact"/>
        </dgm:presLayoutVars>
      </dgm:prSet>
      <dgm:spPr/>
    </dgm:pt>
    <dgm:pt modelId="{77B324D4-DE1E-4F3B-837C-782682BC9BC2}" type="pres">
      <dgm:prSet presAssocID="{AC7FF42D-8EF9-4A6E-9EC3-62BBE272A78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3780A17-D20D-45E1-BE44-874C053A226C}" type="pres">
      <dgm:prSet presAssocID="{832A1357-2C91-49B3-A711-5ED12B64A6C4}" presName="spacer" presStyleCnt="0"/>
      <dgm:spPr/>
    </dgm:pt>
    <dgm:pt modelId="{1D6EFDFD-7122-4377-9041-7DFA2C219679}" type="pres">
      <dgm:prSet presAssocID="{14E37998-ADE9-4958-AB2A-51AAE75C3F13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EACD2989-7C33-470C-AE67-66021500F5C0}" type="presOf" srcId="{14E37998-ADE9-4958-AB2A-51AAE75C3F13}" destId="{1D6EFDFD-7122-4377-9041-7DFA2C219679}" srcOrd="0" destOrd="0" presId="urn:microsoft.com/office/officeart/2005/8/layout/vList2"/>
    <dgm:cxn modelId="{161504BA-D9DE-4211-83A2-A852789BB2FF}" type="presOf" srcId="{EEAD1F91-5D7E-4025-AEEF-9F5839B2A25A}" destId="{303DCEC1-08D9-4643-897F-1B7E402A484F}" srcOrd="0" destOrd="0" presId="urn:microsoft.com/office/officeart/2005/8/layout/vList2"/>
    <dgm:cxn modelId="{86E958BB-031E-47A8-845D-9C927648E5AA}" srcId="{EEAD1F91-5D7E-4025-AEEF-9F5839B2A25A}" destId="{AC7FF42D-8EF9-4A6E-9EC3-62BBE272A783}" srcOrd="0" destOrd="0" parTransId="{04648C0F-1FD5-4F04-AF55-DE63F5B842B3}" sibTransId="{832A1357-2C91-49B3-A711-5ED12B64A6C4}"/>
    <dgm:cxn modelId="{42B27FE9-0E77-4A92-89F7-9110AFA3A664}" type="presOf" srcId="{AC7FF42D-8EF9-4A6E-9EC3-62BBE272A783}" destId="{77B324D4-DE1E-4F3B-837C-782682BC9BC2}" srcOrd="0" destOrd="0" presId="urn:microsoft.com/office/officeart/2005/8/layout/vList2"/>
    <dgm:cxn modelId="{ED9F9EEB-7E33-4F4E-9D9C-FB47A5421CD0}" srcId="{EEAD1F91-5D7E-4025-AEEF-9F5839B2A25A}" destId="{14E37998-ADE9-4958-AB2A-51AAE75C3F13}" srcOrd="1" destOrd="0" parTransId="{BE940EE9-5D2F-45AD-9FA6-EDA2B7BF36C5}" sibTransId="{AD673CDF-13A5-49C7-B792-5388DF39E875}"/>
    <dgm:cxn modelId="{DEF9C9FA-DD7B-41C6-B913-E39562C31BA3}" type="presParOf" srcId="{303DCEC1-08D9-4643-897F-1B7E402A484F}" destId="{77B324D4-DE1E-4F3B-837C-782682BC9BC2}" srcOrd="0" destOrd="0" presId="urn:microsoft.com/office/officeart/2005/8/layout/vList2"/>
    <dgm:cxn modelId="{5F2EB439-03EB-499C-8256-760ACB092363}" type="presParOf" srcId="{303DCEC1-08D9-4643-897F-1B7E402A484F}" destId="{C3780A17-D20D-45E1-BE44-874C053A226C}" srcOrd="1" destOrd="0" presId="urn:microsoft.com/office/officeart/2005/8/layout/vList2"/>
    <dgm:cxn modelId="{0CD43620-806E-48AB-ABC2-0EA64081ADCF}" type="presParOf" srcId="{303DCEC1-08D9-4643-897F-1B7E402A484F}" destId="{1D6EFDFD-7122-4377-9041-7DFA2C21967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1E0A27-CF3C-47AF-86CE-5F418940A9ED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3523CC-58C9-4F62-8C69-7BFBC5F9031B}">
      <dgm:prSet phldrT="[Text]"/>
      <dgm:spPr/>
      <dgm:t>
        <a:bodyPr/>
        <a:lstStyle/>
        <a:p>
          <a:r>
            <a:rPr lang="en-US"/>
            <a:t>The County is growing. </a:t>
          </a:r>
        </a:p>
      </dgm:t>
    </dgm:pt>
    <dgm:pt modelId="{8F90D594-EA47-479F-8C2C-3DDB34170231}" type="parTrans" cxnId="{D6A5D34C-4EE5-4071-BBC6-97B1232C008E}">
      <dgm:prSet/>
      <dgm:spPr/>
      <dgm:t>
        <a:bodyPr/>
        <a:lstStyle/>
        <a:p>
          <a:endParaRPr lang="en-US"/>
        </a:p>
      </dgm:t>
    </dgm:pt>
    <dgm:pt modelId="{2BD2AF47-472A-4856-BFDC-2BF004E4DD7B}" type="sibTrans" cxnId="{D6A5D34C-4EE5-4071-BBC6-97B1232C008E}">
      <dgm:prSet/>
      <dgm:spPr/>
      <dgm:t>
        <a:bodyPr/>
        <a:lstStyle/>
        <a:p>
          <a:endParaRPr lang="en-US"/>
        </a:p>
      </dgm:t>
    </dgm:pt>
    <dgm:pt modelId="{77A6B9B8-0B2D-4F6F-90DA-740FEA3835BA}">
      <dgm:prSet phldrT="[Text]"/>
      <dgm:spPr/>
      <dgm:t>
        <a:bodyPr/>
        <a:lstStyle/>
        <a:p>
          <a:r>
            <a:rPr lang="en-US" dirty="0"/>
            <a:t>Importance of integrated land use and water management. </a:t>
          </a:r>
        </a:p>
      </dgm:t>
    </dgm:pt>
    <dgm:pt modelId="{84F515B6-035B-4711-9229-3DBDBB0D174D}" type="parTrans" cxnId="{37DE0537-7F8B-4DA8-ABBC-F181246C27EB}">
      <dgm:prSet/>
      <dgm:spPr/>
      <dgm:t>
        <a:bodyPr/>
        <a:lstStyle/>
        <a:p>
          <a:endParaRPr lang="en-US"/>
        </a:p>
      </dgm:t>
    </dgm:pt>
    <dgm:pt modelId="{63987819-8A30-4260-A64A-5A1EBB77EC18}" type="sibTrans" cxnId="{37DE0537-7F8B-4DA8-ABBC-F181246C27EB}">
      <dgm:prSet/>
      <dgm:spPr/>
      <dgm:t>
        <a:bodyPr/>
        <a:lstStyle/>
        <a:p>
          <a:endParaRPr lang="en-US"/>
        </a:p>
      </dgm:t>
    </dgm:pt>
    <dgm:pt modelId="{75B25B75-06B3-456B-A91C-58B3C006D301}">
      <dgm:prSet phldrT="[Text]"/>
      <dgm:spPr/>
      <dgm:t>
        <a:bodyPr/>
        <a:lstStyle/>
        <a:p>
          <a:r>
            <a:rPr lang="en-US" dirty="0"/>
            <a:t>Drought and aridification’s impact on water supplies.</a:t>
          </a:r>
        </a:p>
      </dgm:t>
    </dgm:pt>
    <dgm:pt modelId="{C9B1C813-EB5C-401A-AC94-18B9F46C5224}" type="parTrans" cxnId="{FEF19EA4-DA42-4897-9FA9-24329DD6488C}">
      <dgm:prSet/>
      <dgm:spPr/>
      <dgm:t>
        <a:bodyPr/>
        <a:lstStyle/>
        <a:p>
          <a:endParaRPr lang="en-US"/>
        </a:p>
      </dgm:t>
    </dgm:pt>
    <dgm:pt modelId="{84181882-DA4F-4C7C-B56C-A27D9B0D8948}" type="sibTrans" cxnId="{FEF19EA4-DA42-4897-9FA9-24329DD6488C}">
      <dgm:prSet/>
      <dgm:spPr/>
      <dgm:t>
        <a:bodyPr/>
        <a:lstStyle/>
        <a:p>
          <a:endParaRPr lang="en-US"/>
        </a:p>
      </dgm:t>
    </dgm:pt>
    <dgm:pt modelId="{12528668-3B32-446B-97D1-3B4FD6193354}" type="pres">
      <dgm:prSet presAssocID="{B51E0A27-CF3C-47AF-86CE-5F418940A9ED}" presName="Name0" presStyleCnt="0">
        <dgm:presLayoutVars>
          <dgm:dir/>
          <dgm:resizeHandles val="exact"/>
        </dgm:presLayoutVars>
      </dgm:prSet>
      <dgm:spPr/>
    </dgm:pt>
    <dgm:pt modelId="{65BBF052-4FB1-45A9-8953-C79C7FFCA0DF}" type="pres">
      <dgm:prSet presAssocID="{B51E0A27-CF3C-47AF-86CE-5F418940A9ED}" presName="fgShape" presStyleLbl="fgShp" presStyleIdx="0" presStyleCnt="1"/>
      <dgm:spPr/>
    </dgm:pt>
    <dgm:pt modelId="{0647293A-4CF6-4E9F-89CA-B337980FA625}" type="pres">
      <dgm:prSet presAssocID="{B51E0A27-CF3C-47AF-86CE-5F418940A9ED}" presName="linComp" presStyleCnt="0"/>
      <dgm:spPr/>
    </dgm:pt>
    <dgm:pt modelId="{81147E66-E9EF-495D-B580-5AF21F7D3EE1}" type="pres">
      <dgm:prSet presAssocID="{003523CC-58C9-4F62-8C69-7BFBC5F9031B}" presName="compNode" presStyleCnt="0"/>
      <dgm:spPr/>
    </dgm:pt>
    <dgm:pt modelId="{A07AB627-0286-462D-B5AF-85F933F6CC8A}" type="pres">
      <dgm:prSet presAssocID="{003523CC-58C9-4F62-8C69-7BFBC5F9031B}" presName="bkgdShape" presStyleLbl="node1" presStyleIdx="0" presStyleCnt="3"/>
      <dgm:spPr/>
    </dgm:pt>
    <dgm:pt modelId="{BC24878A-B2A0-44C8-A525-D004D401FF92}" type="pres">
      <dgm:prSet presAssocID="{003523CC-58C9-4F62-8C69-7BFBC5F9031B}" presName="nodeTx" presStyleLbl="node1" presStyleIdx="0" presStyleCnt="3">
        <dgm:presLayoutVars>
          <dgm:bulletEnabled val="1"/>
        </dgm:presLayoutVars>
      </dgm:prSet>
      <dgm:spPr/>
    </dgm:pt>
    <dgm:pt modelId="{9732E42F-C981-4745-BC90-12C60C998C2C}" type="pres">
      <dgm:prSet presAssocID="{003523CC-58C9-4F62-8C69-7BFBC5F9031B}" presName="invisiNode" presStyleLbl="node1" presStyleIdx="0" presStyleCnt="3"/>
      <dgm:spPr/>
    </dgm:pt>
    <dgm:pt modelId="{04A0B966-C08A-4372-8487-8E8D24DFBEB8}" type="pres">
      <dgm:prSet presAssocID="{003523CC-58C9-4F62-8C69-7BFBC5F9031B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Business Growth with solid fill"/>
        </a:ext>
      </dgm:extLst>
    </dgm:pt>
    <dgm:pt modelId="{435289B8-C616-40A4-8EB2-34EEC1C49AFF}" type="pres">
      <dgm:prSet presAssocID="{2BD2AF47-472A-4856-BFDC-2BF004E4DD7B}" presName="sibTrans" presStyleLbl="sibTrans2D1" presStyleIdx="0" presStyleCnt="0"/>
      <dgm:spPr/>
    </dgm:pt>
    <dgm:pt modelId="{8D864C67-3705-40D0-8F1C-9D28B86E32C6}" type="pres">
      <dgm:prSet presAssocID="{77A6B9B8-0B2D-4F6F-90DA-740FEA3835BA}" presName="compNode" presStyleCnt="0"/>
      <dgm:spPr/>
    </dgm:pt>
    <dgm:pt modelId="{A5CA06FD-0631-4EF4-8902-81B968005EBE}" type="pres">
      <dgm:prSet presAssocID="{77A6B9B8-0B2D-4F6F-90DA-740FEA3835BA}" presName="bkgdShape" presStyleLbl="node1" presStyleIdx="1" presStyleCnt="3"/>
      <dgm:spPr/>
    </dgm:pt>
    <dgm:pt modelId="{C5CFAF57-D9CD-4249-82A8-157161C58A67}" type="pres">
      <dgm:prSet presAssocID="{77A6B9B8-0B2D-4F6F-90DA-740FEA3835BA}" presName="nodeTx" presStyleLbl="node1" presStyleIdx="1" presStyleCnt="3">
        <dgm:presLayoutVars>
          <dgm:bulletEnabled val="1"/>
        </dgm:presLayoutVars>
      </dgm:prSet>
      <dgm:spPr/>
    </dgm:pt>
    <dgm:pt modelId="{CFE0FE70-5EA5-43BB-BE56-0FFFF21E7ED5}" type="pres">
      <dgm:prSet presAssocID="{77A6B9B8-0B2D-4F6F-90DA-740FEA3835BA}" presName="invisiNode" presStyleLbl="node1" presStyleIdx="1" presStyleCnt="3"/>
      <dgm:spPr/>
    </dgm:pt>
    <dgm:pt modelId="{499CCBD4-CA6D-4925-9C65-CA0B7BC4256F}" type="pres">
      <dgm:prSet presAssocID="{77A6B9B8-0B2D-4F6F-90DA-740FEA3835BA}" presName="imagNode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Open hand with plant with solid fill"/>
        </a:ext>
      </dgm:extLst>
    </dgm:pt>
    <dgm:pt modelId="{906DCE14-2772-4DEB-B33D-B442E588FC6B}" type="pres">
      <dgm:prSet presAssocID="{63987819-8A30-4260-A64A-5A1EBB77EC18}" presName="sibTrans" presStyleLbl="sibTrans2D1" presStyleIdx="0" presStyleCnt="0"/>
      <dgm:spPr/>
    </dgm:pt>
    <dgm:pt modelId="{0122FDDA-73F8-42F6-9E8F-DCB659472201}" type="pres">
      <dgm:prSet presAssocID="{75B25B75-06B3-456B-A91C-58B3C006D301}" presName="compNode" presStyleCnt="0"/>
      <dgm:spPr/>
    </dgm:pt>
    <dgm:pt modelId="{2195B837-E88F-404C-BFD1-249B63A055C6}" type="pres">
      <dgm:prSet presAssocID="{75B25B75-06B3-456B-A91C-58B3C006D301}" presName="bkgdShape" presStyleLbl="node1" presStyleIdx="2" presStyleCnt="3" custLinFactNeighborX="-300" custLinFactNeighborY="-4883"/>
      <dgm:spPr/>
    </dgm:pt>
    <dgm:pt modelId="{D58AAA13-0A64-4802-AC83-D0E4CAF55C29}" type="pres">
      <dgm:prSet presAssocID="{75B25B75-06B3-456B-A91C-58B3C006D301}" presName="nodeTx" presStyleLbl="node1" presStyleIdx="2" presStyleCnt="3">
        <dgm:presLayoutVars>
          <dgm:bulletEnabled val="1"/>
        </dgm:presLayoutVars>
      </dgm:prSet>
      <dgm:spPr/>
    </dgm:pt>
    <dgm:pt modelId="{DAD846EF-5C09-4A62-8BF4-825C71CDEFF8}" type="pres">
      <dgm:prSet presAssocID="{75B25B75-06B3-456B-A91C-58B3C006D301}" presName="invisiNode" presStyleLbl="node1" presStyleIdx="2" presStyleCnt="3"/>
      <dgm:spPr/>
    </dgm:pt>
    <dgm:pt modelId="{49193C95-9D08-47A2-95DF-496D8FB95FC9}" type="pres">
      <dgm:prSet presAssocID="{75B25B75-06B3-456B-A91C-58B3C006D301}" presName="imagNode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</dgm:ptLst>
  <dgm:cxnLst>
    <dgm:cxn modelId="{7A7EDA08-B59E-4E9A-8032-ED7E6CF286D2}" type="presOf" srcId="{003523CC-58C9-4F62-8C69-7BFBC5F9031B}" destId="{BC24878A-B2A0-44C8-A525-D004D401FF92}" srcOrd="1" destOrd="0" presId="urn:microsoft.com/office/officeart/2005/8/layout/hList7"/>
    <dgm:cxn modelId="{25791219-2D32-4C61-A3C6-2741A9E2DFB5}" type="presOf" srcId="{77A6B9B8-0B2D-4F6F-90DA-740FEA3835BA}" destId="{A5CA06FD-0631-4EF4-8902-81B968005EBE}" srcOrd="0" destOrd="0" presId="urn:microsoft.com/office/officeart/2005/8/layout/hList7"/>
    <dgm:cxn modelId="{1F990B1D-29B9-4988-B057-F825B965BC00}" type="presOf" srcId="{75B25B75-06B3-456B-A91C-58B3C006D301}" destId="{2195B837-E88F-404C-BFD1-249B63A055C6}" srcOrd="0" destOrd="0" presId="urn:microsoft.com/office/officeart/2005/8/layout/hList7"/>
    <dgm:cxn modelId="{1CF1D61D-1487-43CA-9386-7C23C9B35DBF}" type="presOf" srcId="{75B25B75-06B3-456B-A91C-58B3C006D301}" destId="{D58AAA13-0A64-4802-AC83-D0E4CAF55C29}" srcOrd="1" destOrd="0" presId="urn:microsoft.com/office/officeart/2005/8/layout/hList7"/>
    <dgm:cxn modelId="{37DE0537-7F8B-4DA8-ABBC-F181246C27EB}" srcId="{B51E0A27-CF3C-47AF-86CE-5F418940A9ED}" destId="{77A6B9B8-0B2D-4F6F-90DA-740FEA3835BA}" srcOrd="1" destOrd="0" parTransId="{84F515B6-035B-4711-9229-3DBDBB0D174D}" sibTransId="{63987819-8A30-4260-A64A-5A1EBB77EC18}"/>
    <dgm:cxn modelId="{A213EE43-D844-4304-B41C-2997590DB817}" type="presOf" srcId="{2BD2AF47-472A-4856-BFDC-2BF004E4DD7B}" destId="{435289B8-C616-40A4-8EB2-34EEC1C49AFF}" srcOrd="0" destOrd="0" presId="urn:microsoft.com/office/officeart/2005/8/layout/hList7"/>
    <dgm:cxn modelId="{57F96865-ABA2-4882-AD6B-7C0A513D2336}" type="presOf" srcId="{003523CC-58C9-4F62-8C69-7BFBC5F9031B}" destId="{A07AB627-0286-462D-B5AF-85F933F6CC8A}" srcOrd="0" destOrd="0" presId="urn:microsoft.com/office/officeart/2005/8/layout/hList7"/>
    <dgm:cxn modelId="{D6A5D34C-4EE5-4071-BBC6-97B1232C008E}" srcId="{B51E0A27-CF3C-47AF-86CE-5F418940A9ED}" destId="{003523CC-58C9-4F62-8C69-7BFBC5F9031B}" srcOrd="0" destOrd="0" parTransId="{8F90D594-EA47-479F-8C2C-3DDB34170231}" sibTransId="{2BD2AF47-472A-4856-BFDC-2BF004E4DD7B}"/>
    <dgm:cxn modelId="{52099296-F45C-4DB3-8219-AB7D07795E02}" type="presOf" srcId="{B51E0A27-CF3C-47AF-86CE-5F418940A9ED}" destId="{12528668-3B32-446B-97D1-3B4FD6193354}" srcOrd="0" destOrd="0" presId="urn:microsoft.com/office/officeart/2005/8/layout/hList7"/>
    <dgm:cxn modelId="{FEF19EA4-DA42-4897-9FA9-24329DD6488C}" srcId="{B51E0A27-CF3C-47AF-86CE-5F418940A9ED}" destId="{75B25B75-06B3-456B-A91C-58B3C006D301}" srcOrd="2" destOrd="0" parTransId="{C9B1C813-EB5C-401A-AC94-18B9F46C5224}" sibTransId="{84181882-DA4F-4C7C-B56C-A27D9B0D8948}"/>
    <dgm:cxn modelId="{4A224CAE-7BDB-4C1D-B9DF-F103DAC64DFB}" type="presOf" srcId="{63987819-8A30-4260-A64A-5A1EBB77EC18}" destId="{906DCE14-2772-4DEB-B33D-B442E588FC6B}" srcOrd="0" destOrd="0" presId="urn:microsoft.com/office/officeart/2005/8/layout/hList7"/>
    <dgm:cxn modelId="{EF27F2D3-4DF1-4C89-9864-813DB00AFAFA}" type="presOf" srcId="{77A6B9B8-0B2D-4F6F-90DA-740FEA3835BA}" destId="{C5CFAF57-D9CD-4249-82A8-157161C58A67}" srcOrd="1" destOrd="0" presId="urn:microsoft.com/office/officeart/2005/8/layout/hList7"/>
    <dgm:cxn modelId="{11FA0D4D-0E1D-49AB-95D6-A86F72317A17}" type="presParOf" srcId="{12528668-3B32-446B-97D1-3B4FD6193354}" destId="{65BBF052-4FB1-45A9-8953-C79C7FFCA0DF}" srcOrd="0" destOrd="0" presId="urn:microsoft.com/office/officeart/2005/8/layout/hList7"/>
    <dgm:cxn modelId="{11661934-DEDE-47A6-957D-770284A19860}" type="presParOf" srcId="{12528668-3B32-446B-97D1-3B4FD6193354}" destId="{0647293A-4CF6-4E9F-89CA-B337980FA625}" srcOrd="1" destOrd="0" presId="urn:microsoft.com/office/officeart/2005/8/layout/hList7"/>
    <dgm:cxn modelId="{3337A288-EEAD-4A1A-BC2B-79B869927188}" type="presParOf" srcId="{0647293A-4CF6-4E9F-89CA-B337980FA625}" destId="{81147E66-E9EF-495D-B580-5AF21F7D3EE1}" srcOrd="0" destOrd="0" presId="urn:microsoft.com/office/officeart/2005/8/layout/hList7"/>
    <dgm:cxn modelId="{5641A009-D3AE-448E-912D-A3820AE70EEA}" type="presParOf" srcId="{81147E66-E9EF-495D-B580-5AF21F7D3EE1}" destId="{A07AB627-0286-462D-B5AF-85F933F6CC8A}" srcOrd="0" destOrd="0" presId="urn:microsoft.com/office/officeart/2005/8/layout/hList7"/>
    <dgm:cxn modelId="{8733B23E-FDE2-4B14-8CD3-9A44DE3316CA}" type="presParOf" srcId="{81147E66-E9EF-495D-B580-5AF21F7D3EE1}" destId="{BC24878A-B2A0-44C8-A525-D004D401FF92}" srcOrd="1" destOrd="0" presId="urn:microsoft.com/office/officeart/2005/8/layout/hList7"/>
    <dgm:cxn modelId="{3747D905-30B1-483C-A6CA-4A6767BD4BF2}" type="presParOf" srcId="{81147E66-E9EF-495D-B580-5AF21F7D3EE1}" destId="{9732E42F-C981-4745-BC90-12C60C998C2C}" srcOrd="2" destOrd="0" presId="urn:microsoft.com/office/officeart/2005/8/layout/hList7"/>
    <dgm:cxn modelId="{2AF68B3C-DC62-4C92-82EE-6B03146E902E}" type="presParOf" srcId="{81147E66-E9EF-495D-B580-5AF21F7D3EE1}" destId="{04A0B966-C08A-4372-8487-8E8D24DFBEB8}" srcOrd="3" destOrd="0" presId="urn:microsoft.com/office/officeart/2005/8/layout/hList7"/>
    <dgm:cxn modelId="{817FF0D7-1F48-4EF8-A9D0-68AE8FF2603F}" type="presParOf" srcId="{0647293A-4CF6-4E9F-89CA-B337980FA625}" destId="{435289B8-C616-40A4-8EB2-34EEC1C49AFF}" srcOrd="1" destOrd="0" presId="urn:microsoft.com/office/officeart/2005/8/layout/hList7"/>
    <dgm:cxn modelId="{1B65982E-0DEA-47FB-8B2A-C1E76E50D2B2}" type="presParOf" srcId="{0647293A-4CF6-4E9F-89CA-B337980FA625}" destId="{8D864C67-3705-40D0-8F1C-9D28B86E32C6}" srcOrd="2" destOrd="0" presId="urn:microsoft.com/office/officeart/2005/8/layout/hList7"/>
    <dgm:cxn modelId="{F935BDC8-20BB-4234-96F8-60349FB35E83}" type="presParOf" srcId="{8D864C67-3705-40D0-8F1C-9D28B86E32C6}" destId="{A5CA06FD-0631-4EF4-8902-81B968005EBE}" srcOrd="0" destOrd="0" presId="urn:microsoft.com/office/officeart/2005/8/layout/hList7"/>
    <dgm:cxn modelId="{736B0C18-17CF-4363-ABE2-4696D6BB7ABD}" type="presParOf" srcId="{8D864C67-3705-40D0-8F1C-9D28B86E32C6}" destId="{C5CFAF57-D9CD-4249-82A8-157161C58A67}" srcOrd="1" destOrd="0" presId="urn:microsoft.com/office/officeart/2005/8/layout/hList7"/>
    <dgm:cxn modelId="{84C6F632-8542-428E-9E04-BB5170F40F0C}" type="presParOf" srcId="{8D864C67-3705-40D0-8F1C-9D28B86E32C6}" destId="{CFE0FE70-5EA5-43BB-BE56-0FFFF21E7ED5}" srcOrd="2" destOrd="0" presId="urn:microsoft.com/office/officeart/2005/8/layout/hList7"/>
    <dgm:cxn modelId="{F762216A-2930-47D3-8A1A-27D10C4E0925}" type="presParOf" srcId="{8D864C67-3705-40D0-8F1C-9D28B86E32C6}" destId="{499CCBD4-CA6D-4925-9C65-CA0B7BC4256F}" srcOrd="3" destOrd="0" presId="urn:microsoft.com/office/officeart/2005/8/layout/hList7"/>
    <dgm:cxn modelId="{DAD6A452-35C9-4DAA-89E0-B00682C61A21}" type="presParOf" srcId="{0647293A-4CF6-4E9F-89CA-B337980FA625}" destId="{906DCE14-2772-4DEB-B33D-B442E588FC6B}" srcOrd="3" destOrd="0" presId="urn:microsoft.com/office/officeart/2005/8/layout/hList7"/>
    <dgm:cxn modelId="{41127B2E-080C-4E9A-AAF8-88568E9AD08E}" type="presParOf" srcId="{0647293A-4CF6-4E9F-89CA-B337980FA625}" destId="{0122FDDA-73F8-42F6-9E8F-DCB659472201}" srcOrd="4" destOrd="0" presId="urn:microsoft.com/office/officeart/2005/8/layout/hList7"/>
    <dgm:cxn modelId="{AB87AA40-8207-43B7-879E-BAAA56106314}" type="presParOf" srcId="{0122FDDA-73F8-42F6-9E8F-DCB659472201}" destId="{2195B837-E88F-404C-BFD1-249B63A055C6}" srcOrd="0" destOrd="0" presId="urn:microsoft.com/office/officeart/2005/8/layout/hList7"/>
    <dgm:cxn modelId="{BF85D72C-ABDB-4474-A9DE-92BCB2FC31D1}" type="presParOf" srcId="{0122FDDA-73F8-42F6-9E8F-DCB659472201}" destId="{D58AAA13-0A64-4802-AC83-D0E4CAF55C29}" srcOrd="1" destOrd="0" presId="urn:microsoft.com/office/officeart/2005/8/layout/hList7"/>
    <dgm:cxn modelId="{9455E987-AAB0-4620-9882-26EF37AA6EC8}" type="presParOf" srcId="{0122FDDA-73F8-42F6-9E8F-DCB659472201}" destId="{DAD846EF-5C09-4A62-8BF4-825C71CDEFF8}" srcOrd="2" destOrd="0" presId="urn:microsoft.com/office/officeart/2005/8/layout/hList7"/>
    <dgm:cxn modelId="{C90E0B81-EAD4-46B6-AD6C-EC5CE2622D27}" type="presParOf" srcId="{0122FDDA-73F8-42F6-9E8F-DCB659472201}" destId="{49193C95-9D08-47A2-95DF-496D8FB95FC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EEA368-3963-4F01-A4C1-BB6CF85C0B07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</dgm:pt>
    <dgm:pt modelId="{8177E061-CBFC-431B-BE9A-9677A99BA8B9}">
      <dgm:prSet phldrT="[Text]"/>
      <dgm:spPr/>
      <dgm:t>
        <a:bodyPr/>
        <a:lstStyle/>
        <a:p>
          <a:r>
            <a:rPr lang="en-US" dirty="0"/>
            <a:t>Surface and Groundwater Data &amp; Analysis</a:t>
          </a:r>
        </a:p>
      </dgm:t>
    </dgm:pt>
    <dgm:pt modelId="{0378E385-C28E-4F31-8030-9962648D9A12}" type="parTrans" cxnId="{F8F3B5C0-25AE-4C7C-8B86-19E9CB80521F}">
      <dgm:prSet/>
      <dgm:spPr/>
      <dgm:t>
        <a:bodyPr/>
        <a:lstStyle/>
        <a:p>
          <a:endParaRPr lang="en-US"/>
        </a:p>
      </dgm:t>
    </dgm:pt>
    <dgm:pt modelId="{408B6E54-9B7E-4D8C-99DF-46DA1DD85B88}" type="sibTrans" cxnId="{F8F3B5C0-25AE-4C7C-8B86-19E9CB80521F}">
      <dgm:prSet/>
      <dgm:spPr/>
      <dgm:t>
        <a:bodyPr/>
        <a:lstStyle/>
        <a:p>
          <a:endParaRPr lang="en-US"/>
        </a:p>
      </dgm:t>
    </dgm:pt>
    <dgm:pt modelId="{799C1F69-7071-4749-A9D6-FE285626E029}">
      <dgm:prSet phldrT="[Text]"/>
      <dgm:spPr/>
      <dgm:t>
        <a:bodyPr/>
        <a:lstStyle/>
        <a:p>
          <a:r>
            <a:rPr lang="en-US" dirty="0"/>
            <a:t>Water Provider Information Data &amp; Analysis  </a:t>
          </a:r>
        </a:p>
      </dgm:t>
    </dgm:pt>
    <dgm:pt modelId="{25994007-871D-4BBD-A323-409B68094F07}" type="parTrans" cxnId="{1BC91057-9F5B-4735-B6C4-1323C78210CC}">
      <dgm:prSet/>
      <dgm:spPr/>
      <dgm:t>
        <a:bodyPr/>
        <a:lstStyle/>
        <a:p>
          <a:endParaRPr lang="en-US"/>
        </a:p>
      </dgm:t>
    </dgm:pt>
    <dgm:pt modelId="{4FB611F3-D762-4B5D-B1DE-B085466AE1A1}" type="sibTrans" cxnId="{1BC91057-9F5B-4735-B6C4-1323C78210CC}">
      <dgm:prSet/>
      <dgm:spPr/>
      <dgm:t>
        <a:bodyPr/>
        <a:lstStyle/>
        <a:p>
          <a:endParaRPr lang="en-US"/>
        </a:p>
      </dgm:t>
    </dgm:pt>
    <dgm:pt modelId="{D686E5B7-2430-4152-8A93-786D4F6FC06D}">
      <dgm:prSet phldrT="[Text]"/>
      <dgm:spPr/>
      <dgm:t>
        <a:bodyPr/>
        <a:lstStyle/>
        <a:p>
          <a:r>
            <a:rPr lang="en-US" dirty="0"/>
            <a:t>Water Provider Work Sessions</a:t>
          </a:r>
        </a:p>
      </dgm:t>
    </dgm:pt>
    <dgm:pt modelId="{AF0D4509-495D-4336-974E-9CE21DE2DC2C}" type="parTrans" cxnId="{5FDD1DFD-1AC8-4810-BF7B-14CFDCD48D45}">
      <dgm:prSet/>
      <dgm:spPr/>
      <dgm:t>
        <a:bodyPr/>
        <a:lstStyle/>
        <a:p>
          <a:endParaRPr lang="en-US"/>
        </a:p>
      </dgm:t>
    </dgm:pt>
    <dgm:pt modelId="{D9EF78E6-9828-4D47-A781-7BEFD3D08652}" type="sibTrans" cxnId="{5FDD1DFD-1AC8-4810-BF7B-14CFDCD48D45}">
      <dgm:prSet/>
      <dgm:spPr/>
      <dgm:t>
        <a:bodyPr/>
        <a:lstStyle/>
        <a:p>
          <a:endParaRPr lang="en-US"/>
        </a:p>
      </dgm:t>
    </dgm:pt>
    <dgm:pt modelId="{1B3B189E-9970-42F2-8834-C796E61BDFB9}">
      <dgm:prSet/>
      <dgm:spPr/>
      <dgm:t>
        <a:bodyPr/>
        <a:lstStyle/>
        <a:p>
          <a:r>
            <a:rPr lang="en-US" dirty="0"/>
            <a:t>Analyzed data from the Colorado Decision Support System </a:t>
          </a:r>
        </a:p>
      </dgm:t>
    </dgm:pt>
    <dgm:pt modelId="{53B1582D-C13F-4C4A-A22D-9F720846BF85}" type="parTrans" cxnId="{E6E06A9F-2773-47D7-A624-BDD5601E7058}">
      <dgm:prSet/>
      <dgm:spPr/>
      <dgm:t>
        <a:bodyPr/>
        <a:lstStyle/>
        <a:p>
          <a:endParaRPr lang="en-US"/>
        </a:p>
      </dgm:t>
    </dgm:pt>
    <dgm:pt modelId="{302C1569-59CE-45DE-8BE0-AC38AA50B4DD}" type="sibTrans" cxnId="{E6E06A9F-2773-47D7-A624-BDD5601E7058}">
      <dgm:prSet/>
      <dgm:spPr/>
      <dgm:t>
        <a:bodyPr/>
        <a:lstStyle/>
        <a:p>
          <a:endParaRPr lang="en-US"/>
        </a:p>
      </dgm:t>
    </dgm:pt>
    <dgm:pt modelId="{9F9EC15A-A69C-4D57-819B-02980EA4AAED}">
      <dgm:prSet/>
      <dgm:spPr/>
      <dgm:t>
        <a:bodyPr/>
        <a:lstStyle/>
        <a:p>
          <a:r>
            <a:rPr lang="en-US"/>
            <a:t>Gather and analyzed publicly available plans &amp; information for 15 largest providers </a:t>
          </a:r>
          <a:endParaRPr lang="en-US" dirty="0"/>
        </a:p>
      </dgm:t>
    </dgm:pt>
    <dgm:pt modelId="{398193CF-D36B-46B7-9001-9F157E180252}" type="parTrans" cxnId="{3F83D89B-9D45-490F-A0A3-710AA1BDBC82}">
      <dgm:prSet/>
      <dgm:spPr/>
      <dgm:t>
        <a:bodyPr/>
        <a:lstStyle/>
        <a:p>
          <a:endParaRPr lang="en-US"/>
        </a:p>
      </dgm:t>
    </dgm:pt>
    <dgm:pt modelId="{E7588D43-EF85-4A4A-BBF5-289FACBC36C7}" type="sibTrans" cxnId="{3F83D89B-9D45-490F-A0A3-710AA1BDBC82}">
      <dgm:prSet/>
      <dgm:spPr/>
      <dgm:t>
        <a:bodyPr/>
        <a:lstStyle/>
        <a:p>
          <a:endParaRPr lang="en-US"/>
        </a:p>
      </dgm:t>
    </dgm:pt>
    <dgm:pt modelId="{DC5F3B83-0EE3-4570-A59C-7AE0C857C058}">
      <dgm:prSet/>
      <dgm:spPr/>
      <dgm:t>
        <a:bodyPr/>
        <a:lstStyle/>
        <a:p>
          <a:r>
            <a:rPr lang="en-US"/>
            <a:t>Held 2 work sessions to get feedback </a:t>
          </a:r>
          <a:endParaRPr lang="en-US" dirty="0"/>
        </a:p>
      </dgm:t>
    </dgm:pt>
    <dgm:pt modelId="{25E144F9-415E-4C8E-84AD-FBB408ED5B51}" type="parTrans" cxnId="{0A452A7D-E57F-4087-8FD6-48F481F829B6}">
      <dgm:prSet/>
      <dgm:spPr/>
      <dgm:t>
        <a:bodyPr/>
        <a:lstStyle/>
        <a:p>
          <a:endParaRPr lang="en-US"/>
        </a:p>
      </dgm:t>
    </dgm:pt>
    <dgm:pt modelId="{B6BD7BDC-8DC9-4B13-B6D3-35F02AADC650}" type="sibTrans" cxnId="{0A452A7D-E57F-4087-8FD6-48F481F829B6}">
      <dgm:prSet/>
      <dgm:spPr/>
      <dgm:t>
        <a:bodyPr/>
        <a:lstStyle/>
        <a:p>
          <a:endParaRPr lang="en-US"/>
        </a:p>
      </dgm:t>
    </dgm:pt>
    <dgm:pt modelId="{BEFE68BC-9CAA-414D-B2DB-2601F5A2E9F1}" type="pres">
      <dgm:prSet presAssocID="{7EEEA368-3963-4F01-A4C1-BB6CF85C0B07}" presName="Name0" presStyleCnt="0">
        <dgm:presLayoutVars>
          <dgm:dir/>
          <dgm:animLvl val="lvl"/>
          <dgm:resizeHandles/>
        </dgm:presLayoutVars>
      </dgm:prSet>
      <dgm:spPr/>
    </dgm:pt>
    <dgm:pt modelId="{B6931CE0-7B00-4AE6-9B06-D57E14D82FA1}" type="pres">
      <dgm:prSet presAssocID="{8177E061-CBFC-431B-BE9A-9677A99BA8B9}" presName="linNode" presStyleCnt="0"/>
      <dgm:spPr/>
    </dgm:pt>
    <dgm:pt modelId="{3C806333-0B09-4396-8EA9-C08954F6005F}" type="pres">
      <dgm:prSet presAssocID="{8177E061-CBFC-431B-BE9A-9677A99BA8B9}" presName="parentShp" presStyleLbl="node1" presStyleIdx="0" presStyleCnt="3">
        <dgm:presLayoutVars>
          <dgm:bulletEnabled val="1"/>
        </dgm:presLayoutVars>
      </dgm:prSet>
      <dgm:spPr/>
    </dgm:pt>
    <dgm:pt modelId="{6199806F-A442-42CC-AAC0-9DF5C4159CDD}" type="pres">
      <dgm:prSet presAssocID="{8177E061-CBFC-431B-BE9A-9677A99BA8B9}" presName="childShp" presStyleLbl="bgAccFollowNode1" presStyleIdx="0" presStyleCnt="3" custLinFactNeighborY="1573">
        <dgm:presLayoutVars>
          <dgm:bulletEnabled val="1"/>
        </dgm:presLayoutVars>
      </dgm:prSet>
      <dgm:spPr/>
    </dgm:pt>
    <dgm:pt modelId="{C055D30A-81C6-43E0-B308-184A7557831F}" type="pres">
      <dgm:prSet presAssocID="{408B6E54-9B7E-4D8C-99DF-46DA1DD85B88}" presName="spacing" presStyleCnt="0"/>
      <dgm:spPr/>
    </dgm:pt>
    <dgm:pt modelId="{0CF67477-127C-40D5-A2C9-90369E5BF11D}" type="pres">
      <dgm:prSet presAssocID="{799C1F69-7071-4749-A9D6-FE285626E029}" presName="linNode" presStyleCnt="0"/>
      <dgm:spPr/>
    </dgm:pt>
    <dgm:pt modelId="{A01C9CBA-4659-48A5-B245-F4ACD9327B8A}" type="pres">
      <dgm:prSet presAssocID="{799C1F69-7071-4749-A9D6-FE285626E029}" presName="parentShp" presStyleLbl="node1" presStyleIdx="1" presStyleCnt="3">
        <dgm:presLayoutVars>
          <dgm:bulletEnabled val="1"/>
        </dgm:presLayoutVars>
      </dgm:prSet>
      <dgm:spPr/>
    </dgm:pt>
    <dgm:pt modelId="{7D500E4E-F453-4F29-966C-81629F99C443}" type="pres">
      <dgm:prSet presAssocID="{799C1F69-7071-4749-A9D6-FE285626E029}" presName="childShp" presStyleLbl="bgAccFollowNode1" presStyleIdx="1" presStyleCnt="3">
        <dgm:presLayoutVars>
          <dgm:bulletEnabled val="1"/>
        </dgm:presLayoutVars>
      </dgm:prSet>
      <dgm:spPr/>
    </dgm:pt>
    <dgm:pt modelId="{403F765A-87A4-4791-8306-41D1742F0C4E}" type="pres">
      <dgm:prSet presAssocID="{4FB611F3-D762-4B5D-B1DE-B085466AE1A1}" presName="spacing" presStyleCnt="0"/>
      <dgm:spPr/>
    </dgm:pt>
    <dgm:pt modelId="{92BA1A8D-3F80-4407-8B64-673D946AE042}" type="pres">
      <dgm:prSet presAssocID="{D686E5B7-2430-4152-8A93-786D4F6FC06D}" presName="linNode" presStyleCnt="0"/>
      <dgm:spPr/>
    </dgm:pt>
    <dgm:pt modelId="{A5365E9C-7090-4BE6-B0E4-C6D47E82B26A}" type="pres">
      <dgm:prSet presAssocID="{D686E5B7-2430-4152-8A93-786D4F6FC06D}" presName="parentShp" presStyleLbl="node1" presStyleIdx="2" presStyleCnt="3">
        <dgm:presLayoutVars>
          <dgm:bulletEnabled val="1"/>
        </dgm:presLayoutVars>
      </dgm:prSet>
      <dgm:spPr/>
    </dgm:pt>
    <dgm:pt modelId="{FDED064C-61E7-4CB0-A038-049682B4170B}" type="pres">
      <dgm:prSet presAssocID="{D686E5B7-2430-4152-8A93-786D4F6FC06D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1F530A04-B97B-4A84-933E-2A73939FED8F}" type="presOf" srcId="{7EEEA368-3963-4F01-A4C1-BB6CF85C0B07}" destId="{BEFE68BC-9CAA-414D-B2DB-2601F5A2E9F1}" srcOrd="0" destOrd="0" presId="urn:microsoft.com/office/officeart/2005/8/layout/vList6"/>
    <dgm:cxn modelId="{47B33A07-3F71-4EB9-8592-CD3FDC87FDD7}" type="presOf" srcId="{D686E5B7-2430-4152-8A93-786D4F6FC06D}" destId="{A5365E9C-7090-4BE6-B0E4-C6D47E82B26A}" srcOrd="0" destOrd="0" presId="urn:microsoft.com/office/officeart/2005/8/layout/vList6"/>
    <dgm:cxn modelId="{3702D215-825A-40A8-B0F5-08EC937E59D6}" type="presOf" srcId="{1B3B189E-9970-42F2-8834-C796E61BDFB9}" destId="{6199806F-A442-42CC-AAC0-9DF5C4159CDD}" srcOrd="0" destOrd="0" presId="urn:microsoft.com/office/officeart/2005/8/layout/vList6"/>
    <dgm:cxn modelId="{EAC58D19-F55C-44CB-93F7-1BDECC1C0613}" type="presOf" srcId="{DC5F3B83-0EE3-4570-A59C-7AE0C857C058}" destId="{FDED064C-61E7-4CB0-A038-049682B4170B}" srcOrd="0" destOrd="0" presId="urn:microsoft.com/office/officeart/2005/8/layout/vList6"/>
    <dgm:cxn modelId="{1BC91057-9F5B-4735-B6C4-1323C78210CC}" srcId="{7EEEA368-3963-4F01-A4C1-BB6CF85C0B07}" destId="{799C1F69-7071-4749-A9D6-FE285626E029}" srcOrd="1" destOrd="0" parTransId="{25994007-871D-4BBD-A323-409B68094F07}" sibTransId="{4FB611F3-D762-4B5D-B1DE-B085466AE1A1}"/>
    <dgm:cxn modelId="{0A452A7D-E57F-4087-8FD6-48F481F829B6}" srcId="{D686E5B7-2430-4152-8A93-786D4F6FC06D}" destId="{DC5F3B83-0EE3-4570-A59C-7AE0C857C058}" srcOrd="0" destOrd="0" parTransId="{25E144F9-415E-4C8E-84AD-FBB408ED5B51}" sibTransId="{B6BD7BDC-8DC9-4B13-B6D3-35F02AADC650}"/>
    <dgm:cxn modelId="{8312097E-BB53-4292-8083-5E42F2F142F4}" type="presOf" srcId="{9F9EC15A-A69C-4D57-819B-02980EA4AAED}" destId="{7D500E4E-F453-4F29-966C-81629F99C443}" srcOrd="0" destOrd="0" presId="urn:microsoft.com/office/officeart/2005/8/layout/vList6"/>
    <dgm:cxn modelId="{3F83D89B-9D45-490F-A0A3-710AA1BDBC82}" srcId="{799C1F69-7071-4749-A9D6-FE285626E029}" destId="{9F9EC15A-A69C-4D57-819B-02980EA4AAED}" srcOrd="0" destOrd="0" parTransId="{398193CF-D36B-46B7-9001-9F157E180252}" sibTransId="{E7588D43-EF85-4A4A-BBF5-289FACBC36C7}"/>
    <dgm:cxn modelId="{E6E06A9F-2773-47D7-A624-BDD5601E7058}" srcId="{8177E061-CBFC-431B-BE9A-9677A99BA8B9}" destId="{1B3B189E-9970-42F2-8834-C796E61BDFB9}" srcOrd="0" destOrd="0" parTransId="{53B1582D-C13F-4C4A-A22D-9F720846BF85}" sibTransId="{302C1569-59CE-45DE-8BE0-AC38AA50B4DD}"/>
    <dgm:cxn modelId="{FD6C7CA2-C3AB-40B3-8A2F-67943F6C6D4D}" type="presOf" srcId="{8177E061-CBFC-431B-BE9A-9677A99BA8B9}" destId="{3C806333-0B09-4396-8EA9-C08954F6005F}" srcOrd="0" destOrd="0" presId="urn:microsoft.com/office/officeart/2005/8/layout/vList6"/>
    <dgm:cxn modelId="{F8F3B5C0-25AE-4C7C-8B86-19E9CB80521F}" srcId="{7EEEA368-3963-4F01-A4C1-BB6CF85C0B07}" destId="{8177E061-CBFC-431B-BE9A-9677A99BA8B9}" srcOrd="0" destOrd="0" parTransId="{0378E385-C28E-4F31-8030-9962648D9A12}" sibTransId="{408B6E54-9B7E-4D8C-99DF-46DA1DD85B88}"/>
    <dgm:cxn modelId="{738F98DE-8E91-4494-8D9F-84E349A6A6D6}" type="presOf" srcId="{799C1F69-7071-4749-A9D6-FE285626E029}" destId="{A01C9CBA-4659-48A5-B245-F4ACD9327B8A}" srcOrd="0" destOrd="0" presId="urn:microsoft.com/office/officeart/2005/8/layout/vList6"/>
    <dgm:cxn modelId="{5FDD1DFD-1AC8-4810-BF7B-14CFDCD48D45}" srcId="{7EEEA368-3963-4F01-A4C1-BB6CF85C0B07}" destId="{D686E5B7-2430-4152-8A93-786D4F6FC06D}" srcOrd="2" destOrd="0" parTransId="{AF0D4509-495D-4336-974E-9CE21DE2DC2C}" sibTransId="{D9EF78E6-9828-4D47-A781-7BEFD3D08652}"/>
    <dgm:cxn modelId="{45C4CB48-4F5D-4F70-8533-EFE4D9ACB24B}" type="presParOf" srcId="{BEFE68BC-9CAA-414D-B2DB-2601F5A2E9F1}" destId="{B6931CE0-7B00-4AE6-9B06-D57E14D82FA1}" srcOrd="0" destOrd="0" presId="urn:microsoft.com/office/officeart/2005/8/layout/vList6"/>
    <dgm:cxn modelId="{021AE506-8D15-42E3-91FD-C496C7F3AA85}" type="presParOf" srcId="{B6931CE0-7B00-4AE6-9B06-D57E14D82FA1}" destId="{3C806333-0B09-4396-8EA9-C08954F6005F}" srcOrd="0" destOrd="0" presId="urn:microsoft.com/office/officeart/2005/8/layout/vList6"/>
    <dgm:cxn modelId="{3EE884C5-F4D1-4934-BD32-1D18586BF387}" type="presParOf" srcId="{B6931CE0-7B00-4AE6-9B06-D57E14D82FA1}" destId="{6199806F-A442-42CC-AAC0-9DF5C4159CDD}" srcOrd="1" destOrd="0" presId="urn:microsoft.com/office/officeart/2005/8/layout/vList6"/>
    <dgm:cxn modelId="{7DB4D0E5-9EE8-4066-B8C2-DD29CDFFFD2A}" type="presParOf" srcId="{BEFE68BC-9CAA-414D-B2DB-2601F5A2E9F1}" destId="{C055D30A-81C6-43E0-B308-184A7557831F}" srcOrd="1" destOrd="0" presId="urn:microsoft.com/office/officeart/2005/8/layout/vList6"/>
    <dgm:cxn modelId="{C218CCC0-503E-4FC0-9BDE-B3FA6E6D6B65}" type="presParOf" srcId="{BEFE68BC-9CAA-414D-B2DB-2601F5A2E9F1}" destId="{0CF67477-127C-40D5-A2C9-90369E5BF11D}" srcOrd="2" destOrd="0" presId="urn:microsoft.com/office/officeart/2005/8/layout/vList6"/>
    <dgm:cxn modelId="{1058EA2E-D005-4622-B2ED-9FFA6DA25047}" type="presParOf" srcId="{0CF67477-127C-40D5-A2C9-90369E5BF11D}" destId="{A01C9CBA-4659-48A5-B245-F4ACD9327B8A}" srcOrd="0" destOrd="0" presId="urn:microsoft.com/office/officeart/2005/8/layout/vList6"/>
    <dgm:cxn modelId="{7DE0FB7C-7087-4A91-9440-13C478EB8A36}" type="presParOf" srcId="{0CF67477-127C-40D5-A2C9-90369E5BF11D}" destId="{7D500E4E-F453-4F29-966C-81629F99C443}" srcOrd="1" destOrd="0" presId="urn:microsoft.com/office/officeart/2005/8/layout/vList6"/>
    <dgm:cxn modelId="{9C7D8D00-9995-45B0-B911-C24812CC5F20}" type="presParOf" srcId="{BEFE68BC-9CAA-414D-B2DB-2601F5A2E9F1}" destId="{403F765A-87A4-4791-8306-41D1742F0C4E}" srcOrd="3" destOrd="0" presId="urn:microsoft.com/office/officeart/2005/8/layout/vList6"/>
    <dgm:cxn modelId="{2F357509-0D8A-4F3C-A3A5-4A6DCEB97EF4}" type="presParOf" srcId="{BEFE68BC-9CAA-414D-B2DB-2601F5A2E9F1}" destId="{92BA1A8D-3F80-4407-8B64-673D946AE042}" srcOrd="4" destOrd="0" presId="urn:microsoft.com/office/officeart/2005/8/layout/vList6"/>
    <dgm:cxn modelId="{365ED466-F5FF-4994-88B3-AE6DD79B6868}" type="presParOf" srcId="{92BA1A8D-3F80-4407-8B64-673D946AE042}" destId="{A5365E9C-7090-4BE6-B0E4-C6D47E82B26A}" srcOrd="0" destOrd="0" presId="urn:microsoft.com/office/officeart/2005/8/layout/vList6"/>
    <dgm:cxn modelId="{1EB48332-54F5-43BC-8E0A-1B3EDDB8D745}" type="presParOf" srcId="{92BA1A8D-3F80-4407-8B64-673D946AE042}" destId="{FDED064C-61E7-4CB0-A038-049682B4170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388C50-E8B5-4883-BFAE-3AD202A0E1B4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63329C1-CFB5-4D62-A900-50CA12279189}">
      <dgm:prSet phldrT="[Text]"/>
      <dgm:spPr/>
      <dgm:t>
        <a:bodyPr/>
        <a:lstStyle/>
        <a:p>
          <a:r>
            <a:rPr lang="en-US" dirty="0"/>
            <a:t>Population Growth</a:t>
          </a:r>
        </a:p>
      </dgm:t>
    </dgm:pt>
    <dgm:pt modelId="{F885D494-F63D-43C6-B3E5-FB1DCA0D5BD5}" type="parTrans" cxnId="{D1947ED1-C678-43D9-8691-D7D7A5D74D18}">
      <dgm:prSet/>
      <dgm:spPr/>
      <dgm:t>
        <a:bodyPr/>
        <a:lstStyle/>
        <a:p>
          <a:endParaRPr lang="en-US"/>
        </a:p>
      </dgm:t>
    </dgm:pt>
    <dgm:pt modelId="{CA1C1C7E-447A-4278-9A9A-FD8450BC33C6}" type="sibTrans" cxnId="{D1947ED1-C678-43D9-8691-D7D7A5D74D18}">
      <dgm:prSet/>
      <dgm:spPr/>
      <dgm:t>
        <a:bodyPr/>
        <a:lstStyle/>
        <a:p>
          <a:endParaRPr lang="en-US"/>
        </a:p>
      </dgm:t>
    </dgm:pt>
    <dgm:pt modelId="{9968586C-C8F7-401D-8DC3-78D8A1F50E02}">
      <dgm:prSet phldrT="[Text]"/>
      <dgm:spPr/>
      <dgm:t>
        <a:bodyPr/>
        <a:lstStyle/>
        <a:p>
          <a:r>
            <a:rPr lang="en-US" dirty="0"/>
            <a:t>Water Quality</a:t>
          </a:r>
        </a:p>
      </dgm:t>
    </dgm:pt>
    <dgm:pt modelId="{0D501EB3-5168-49EA-8782-A1D363795DAF}" type="parTrans" cxnId="{7594C790-1AD4-4871-9EEC-EC9E02D40501}">
      <dgm:prSet/>
      <dgm:spPr/>
      <dgm:t>
        <a:bodyPr/>
        <a:lstStyle/>
        <a:p>
          <a:endParaRPr lang="en-US"/>
        </a:p>
      </dgm:t>
    </dgm:pt>
    <dgm:pt modelId="{BE84266E-C7CF-43B2-A40F-71CB21CCB9EE}" type="sibTrans" cxnId="{7594C790-1AD4-4871-9EEC-EC9E02D40501}">
      <dgm:prSet/>
      <dgm:spPr/>
      <dgm:t>
        <a:bodyPr/>
        <a:lstStyle/>
        <a:p>
          <a:endParaRPr lang="en-US"/>
        </a:p>
      </dgm:t>
    </dgm:pt>
    <dgm:pt modelId="{AD8FBA3F-9868-4B52-89C0-0C9C897ADF97}">
      <dgm:prSet phldrT="[Text]"/>
      <dgm:spPr/>
      <dgm:t>
        <a:bodyPr/>
        <a:lstStyle/>
        <a:p>
          <a:r>
            <a:rPr lang="en-US" dirty="0"/>
            <a:t>Climate Change Unknowns/Uncertainty </a:t>
          </a:r>
        </a:p>
      </dgm:t>
    </dgm:pt>
    <dgm:pt modelId="{29E07A40-356E-4A9B-A23B-8FFED58D0F3D}" type="parTrans" cxnId="{54733CC2-96B7-473A-92DC-64D51A03290F}">
      <dgm:prSet/>
      <dgm:spPr/>
      <dgm:t>
        <a:bodyPr/>
        <a:lstStyle/>
        <a:p>
          <a:endParaRPr lang="en-US"/>
        </a:p>
      </dgm:t>
    </dgm:pt>
    <dgm:pt modelId="{0792C14B-5719-4D67-84AC-BE47AF0D56B8}" type="sibTrans" cxnId="{54733CC2-96B7-473A-92DC-64D51A03290F}">
      <dgm:prSet/>
      <dgm:spPr/>
      <dgm:t>
        <a:bodyPr/>
        <a:lstStyle/>
        <a:p>
          <a:endParaRPr lang="en-US"/>
        </a:p>
      </dgm:t>
    </dgm:pt>
    <dgm:pt modelId="{B2777728-8E1B-4B06-88FA-2B64473CA2BA}">
      <dgm:prSet phldrT="[Text]"/>
      <dgm:spPr/>
      <dgm:t>
        <a:bodyPr/>
        <a:lstStyle/>
        <a:p>
          <a:r>
            <a:rPr lang="en-US" dirty="0"/>
            <a:t>Wildfire</a:t>
          </a:r>
        </a:p>
      </dgm:t>
    </dgm:pt>
    <dgm:pt modelId="{DC3618AD-3A4A-4677-B27B-172AF137AACA}" type="parTrans" cxnId="{C7D92528-2E0A-4C9E-967D-310C039067E9}">
      <dgm:prSet/>
      <dgm:spPr/>
      <dgm:t>
        <a:bodyPr/>
        <a:lstStyle/>
        <a:p>
          <a:endParaRPr lang="en-US"/>
        </a:p>
      </dgm:t>
    </dgm:pt>
    <dgm:pt modelId="{7EE1F827-F15E-4A90-85D8-6A9AB84F2752}" type="sibTrans" cxnId="{C7D92528-2E0A-4C9E-967D-310C039067E9}">
      <dgm:prSet/>
      <dgm:spPr/>
      <dgm:t>
        <a:bodyPr/>
        <a:lstStyle/>
        <a:p>
          <a:endParaRPr lang="en-US"/>
        </a:p>
      </dgm:t>
    </dgm:pt>
    <dgm:pt modelId="{4A08C83D-5CDE-4DF9-BAB9-2A1F58F53E0F}">
      <dgm:prSet phldrT="[Text]"/>
      <dgm:spPr/>
      <dgm:t>
        <a:bodyPr/>
        <a:lstStyle/>
        <a:p>
          <a:r>
            <a:rPr lang="en-US" dirty="0"/>
            <a:t>Equity Considerations</a:t>
          </a:r>
        </a:p>
      </dgm:t>
    </dgm:pt>
    <dgm:pt modelId="{5617BA0D-6C07-4171-9E58-49DC15F71E18}" type="parTrans" cxnId="{3BE7B178-ACE4-4225-85C4-2B9EC09AF14C}">
      <dgm:prSet/>
      <dgm:spPr/>
      <dgm:t>
        <a:bodyPr/>
        <a:lstStyle/>
        <a:p>
          <a:endParaRPr lang="en-US"/>
        </a:p>
      </dgm:t>
    </dgm:pt>
    <dgm:pt modelId="{E5D7AC52-A8FA-470B-BF1D-ABF4BB1428A3}" type="sibTrans" cxnId="{3BE7B178-ACE4-4225-85C4-2B9EC09AF14C}">
      <dgm:prSet/>
      <dgm:spPr/>
      <dgm:t>
        <a:bodyPr/>
        <a:lstStyle/>
        <a:p>
          <a:endParaRPr lang="en-US"/>
        </a:p>
      </dgm:t>
    </dgm:pt>
    <dgm:pt modelId="{23419D94-2797-4E9C-A869-0D187DBF4826}">
      <dgm:prSet phldrT="[Text]"/>
      <dgm:spPr/>
      <dgm:t>
        <a:bodyPr/>
        <a:lstStyle/>
        <a:p>
          <a:r>
            <a:rPr lang="en-US" dirty="0"/>
            <a:t>Infrastructure &amp; Approval Processes</a:t>
          </a:r>
        </a:p>
      </dgm:t>
    </dgm:pt>
    <dgm:pt modelId="{EF920D26-7841-4D35-802C-4AF2A35B35D1}" type="parTrans" cxnId="{11362648-0E6F-4832-8681-2A7AF496AFEF}">
      <dgm:prSet/>
      <dgm:spPr/>
      <dgm:t>
        <a:bodyPr/>
        <a:lstStyle/>
        <a:p>
          <a:endParaRPr lang="en-US"/>
        </a:p>
      </dgm:t>
    </dgm:pt>
    <dgm:pt modelId="{767D1D2B-F3E0-424E-BEFA-B2D6DF6EA1EE}" type="sibTrans" cxnId="{11362648-0E6F-4832-8681-2A7AF496AFEF}">
      <dgm:prSet/>
      <dgm:spPr/>
      <dgm:t>
        <a:bodyPr/>
        <a:lstStyle/>
        <a:p>
          <a:endParaRPr lang="en-US"/>
        </a:p>
      </dgm:t>
    </dgm:pt>
    <dgm:pt modelId="{D827E85B-593A-429D-90BE-33A27F39BC92}" type="pres">
      <dgm:prSet presAssocID="{3B388C50-E8B5-4883-BFAE-3AD202A0E1B4}" presName="linear" presStyleCnt="0">
        <dgm:presLayoutVars>
          <dgm:animLvl val="lvl"/>
          <dgm:resizeHandles val="exact"/>
        </dgm:presLayoutVars>
      </dgm:prSet>
      <dgm:spPr/>
    </dgm:pt>
    <dgm:pt modelId="{C05AF57F-BB46-4E75-8CEE-A5BA61C245A0}" type="pres">
      <dgm:prSet presAssocID="{F63329C1-CFB5-4D62-A900-50CA12279189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E908C7A1-1A25-42AC-8278-484CA7BF8ED6}" type="pres">
      <dgm:prSet presAssocID="{CA1C1C7E-447A-4278-9A9A-FD8450BC33C6}" presName="spacer" presStyleCnt="0"/>
      <dgm:spPr/>
    </dgm:pt>
    <dgm:pt modelId="{66019C65-F377-490D-BFF4-EF93A352D133}" type="pres">
      <dgm:prSet presAssocID="{9968586C-C8F7-401D-8DC3-78D8A1F50E02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047DA770-E712-42BE-8379-6D1332546F14}" type="pres">
      <dgm:prSet presAssocID="{BE84266E-C7CF-43B2-A40F-71CB21CCB9EE}" presName="spacer" presStyleCnt="0"/>
      <dgm:spPr/>
    </dgm:pt>
    <dgm:pt modelId="{C52006ED-C5DB-42B7-A20C-2DD145E85483}" type="pres">
      <dgm:prSet presAssocID="{AD8FBA3F-9868-4B52-89C0-0C9C897ADF97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7D233460-1B3E-4ED4-9DBD-E5B88E7F0445}" type="pres">
      <dgm:prSet presAssocID="{0792C14B-5719-4D67-84AC-BE47AF0D56B8}" presName="spacer" presStyleCnt="0"/>
      <dgm:spPr/>
    </dgm:pt>
    <dgm:pt modelId="{E7D1FB5B-CDDE-4B65-811A-CCCD77842E92}" type="pres">
      <dgm:prSet presAssocID="{B2777728-8E1B-4B06-88FA-2B64473CA2BA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FDA59FF6-E1CB-4E49-A8F7-C1808AB28BA7}" type="pres">
      <dgm:prSet presAssocID="{7EE1F827-F15E-4A90-85D8-6A9AB84F2752}" presName="spacer" presStyleCnt="0"/>
      <dgm:spPr/>
    </dgm:pt>
    <dgm:pt modelId="{A29320C7-3DFC-49A5-80EE-796B7154F2F3}" type="pres">
      <dgm:prSet presAssocID="{4A08C83D-5CDE-4DF9-BAB9-2A1F58F53E0F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5ED5A583-059C-4B11-945F-7B338F9BB0B6}" type="pres">
      <dgm:prSet presAssocID="{E5D7AC52-A8FA-470B-BF1D-ABF4BB1428A3}" presName="spacer" presStyleCnt="0"/>
      <dgm:spPr/>
    </dgm:pt>
    <dgm:pt modelId="{1A8C1228-4E46-4B16-91FA-CBEDD92F0557}" type="pres">
      <dgm:prSet presAssocID="{23419D94-2797-4E9C-A869-0D187DBF4826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F7660F05-DF50-441E-9B4A-03955B2E5CD9}" type="presOf" srcId="{3B388C50-E8B5-4883-BFAE-3AD202A0E1B4}" destId="{D827E85B-593A-429D-90BE-33A27F39BC92}" srcOrd="0" destOrd="0" presId="urn:microsoft.com/office/officeart/2005/8/layout/vList2"/>
    <dgm:cxn modelId="{381C0F08-5EF7-4804-B4D8-78A56645AB2A}" type="presOf" srcId="{AD8FBA3F-9868-4B52-89C0-0C9C897ADF97}" destId="{C52006ED-C5DB-42B7-A20C-2DD145E85483}" srcOrd="0" destOrd="0" presId="urn:microsoft.com/office/officeart/2005/8/layout/vList2"/>
    <dgm:cxn modelId="{C7D92528-2E0A-4C9E-967D-310C039067E9}" srcId="{3B388C50-E8B5-4883-BFAE-3AD202A0E1B4}" destId="{B2777728-8E1B-4B06-88FA-2B64473CA2BA}" srcOrd="3" destOrd="0" parTransId="{DC3618AD-3A4A-4677-B27B-172AF137AACA}" sibTransId="{7EE1F827-F15E-4A90-85D8-6A9AB84F2752}"/>
    <dgm:cxn modelId="{604CA035-51FB-4E69-B452-A83664B953D7}" type="presOf" srcId="{F63329C1-CFB5-4D62-A900-50CA12279189}" destId="{C05AF57F-BB46-4E75-8CEE-A5BA61C245A0}" srcOrd="0" destOrd="0" presId="urn:microsoft.com/office/officeart/2005/8/layout/vList2"/>
    <dgm:cxn modelId="{11362648-0E6F-4832-8681-2A7AF496AFEF}" srcId="{3B388C50-E8B5-4883-BFAE-3AD202A0E1B4}" destId="{23419D94-2797-4E9C-A869-0D187DBF4826}" srcOrd="5" destOrd="0" parTransId="{EF920D26-7841-4D35-802C-4AF2A35B35D1}" sibTransId="{767D1D2B-F3E0-424E-BEFA-B2D6DF6EA1EE}"/>
    <dgm:cxn modelId="{3BE7B178-ACE4-4225-85C4-2B9EC09AF14C}" srcId="{3B388C50-E8B5-4883-BFAE-3AD202A0E1B4}" destId="{4A08C83D-5CDE-4DF9-BAB9-2A1F58F53E0F}" srcOrd="4" destOrd="0" parTransId="{5617BA0D-6C07-4171-9E58-49DC15F71E18}" sibTransId="{E5D7AC52-A8FA-470B-BF1D-ABF4BB1428A3}"/>
    <dgm:cxn modelId="{7594C790-1AD4-4871-9EEC-EC9E02D40501}" srcId="{3B388C50-E8B5-4883-BFAE-3AD202A0E1B4}" destId="{9968586C-C8F7-401D-8DC3-78D8A1F50E02}" srcOrd="1" destOrd="0" parTransId="{0D501EB3-5168-49EA-8782-A1D363795DAF}" sibTransId="{BE84266E-C7CF-43B2-A40F-71CB21CCB9EE}"/>
    <dgm:cxn modelId="{EA24899B-9466-4D75-8974-FEEE686EBAF4}" type="presOf" srcId="{4A08C83D-5CDE-4DF9-BAB9-2A1F58F53E0F}" destId="{A29320C7-3DFC-49A5-80EE-796B7154F2F3}" srcOrd="0" destOrd="0" presId="urn:microsoft.com/office/officeart/2005/8/layout/vList2"/>
    <dgm:cxn modelId="{BEB6A4B3-F31E-4393-BE08-81FB99FAB547}" type="presOf" srcId="{B2777728-8E1B-4B06-88FA-2B64473CA2BA}" destId="{E7D1FB5B-CDDE-4B65-811A-CCCD77842E92}" srcOrd="0" destOrd="0" presId="urn:microsoft.com/office/officeart/2005/8/layout/vList2"/>
    <dgm:cxn modelId="{54733CC2-96B7-473A-92DC-64D51A03290F}" srcId="{3B388C50-E8B5-4883-BFAE-3AD202A0E1B4}" destId="{AD8FBA3F-9868-4B52-89C0-0C9C897ADF97}" srcOrd="2" destOrd="0" parTransId="{29E07A40-356E-4A9B-A23B-8FFED58D0F3D}" sibTransId="{0792C14B-5719-4D67-84AC-BE47AF0D56B8}"/>
    <dgm:cxn modelId="{1C24CEC4-261B-477E-AD40-7332FFA2A084}" type="presOf" srcId="{9968586C-C8F7-401D-8DC3-78D8A1F50E02}" destId="{66019C65-F377-490D-BFF4-EF93A352D133}" srcOrd="0" destOrd="0" presId="urn:microsoft.com/office/officeart/2005/8/layout/vList2"/>
    <dgm:cxn modelId="{D1947ED1-C678-43D9-8691-D7D7A5D74D18}" srcId="{3B388C50-E8B5-4883-BFAE-3AD202A0E1B4}" destId="{F63329C1-CFB5-4D62-A900-50CA12279189}" srcOrd="0" destOrd="0" parTransId="{F885D494-F63D-43C6-B3E5-FB1DCA0D5BD5}" sibTransId="{CA1C1C7E-447A-4278-9A9A-FD8450BC33C6}"/>
    <dgm:cxn modelId="{66D0BCDD-4A74-4B98-A907-F807E20BB7C7}" type="presOf" srcId="{23419D94-2797-4E9C-A869-0D187DBF4826}" destId="{1A8C1228-4E46-4B16-91FA-CBEDD92F0557}" srcOrd="0" destOrd="0" presId="urn:microsoft.com/office/officeart/2005/8/layout/vList2"/>
    <dgm:cxn modelId="{D1626630-D8F7-49AD-BE46-4965F2488604}" type="presParOf" srcId="{D827E85B-593A-429D-90BE-33A27F39BC92}" destId="{C05AF57F-BB46-4E75-8CEE-A5BA61C245A0}" srcOrd="0" destOrd="0" presId="urn:microsoft.com/office/officeart/2005/8/layout/vList2"/>
    <dgm:cxn modelId="{65993DF5-C124-4CAE-883E-B4242897D5B9}" type="presParOf" srcId="{D827E85B-593A-429D-90BE-33A27F39BC92}" destId="{E908C7A1-1A25-42AC-8278-484CA7BF8ED6}" srcOrd="1" destOrd="0" presId="urn:microsoft.com/office/officeart/2005/8/layout/vList2"/>
    <dgm:cxn modelId="{35301EF9-9FAD-4427-A919-6FB89720358A}" type="presParOf" srcId="{D827E85B-593A-429D-90BE-33A27F39BC92}" destId="{66019C65-F377-490D-BFF4-EF93A352D133}" srcOrd="2" destOrd="0" presId="urn:microsoft.com/office/officeart/2005/8/layout/vList2"/>
    <dgm:cxn modelId="{D2CA426E-2D3C-45D9-86ED-D692977828CE}" type="presParOf" srcId="{D827E85B-593A-429D-90BE-33A27F39BC92}" destId="{047DA770-E712-42BE-8379-6D1332546F14}" srcOrd="3" destOrd="0" presId="urn:microsoft.com/office/officeart/2005/8/layout/vList2"/>
    <dgm:cxn modelId="{BF8DC363-CADA-4377-BFAC-9630318B8D44}" type="presParOf" srcId="{D827E85B-593A-429D-90BE-33A27F39BC92}" destId="{C52006ED-C5DB-42B7-A20C-2DD145E85483}" srcOrd="4" destOrd="0" presId="urn:microsoft.com/office/officeart/2005/8/layout/vList2"/>
    <dgm:cxn modelId="{5ACEF89B-21E6-401B-B9EE-822446E238F2}" type="presParOf" srcId="{D827E85B-593A-429D-90BE-33A27F39BC92}" destId="{7D233460-1B3E-4ED4-9DBD-E5B88E7F0445}" srcOrd="5" destOrd="0" presId="urn:microsoft.com/office/officeart/2005/8/layout/vList2"/>
    <dgm:cxn modelId="{0256AB5A-E1E3-405B-AF8F-E97529ABC31B}" type="presParOf" srcId="{D827E85B-593A-429D-90BE-33A27F39BC92}" destId="{E7D1FB5B-CDDE-4B65-811A-CCCD77842E92}" srcOrd="6" destOrd="0" presId="urn:microsoft.com/office/officeart/2005/8/layout/vList2"/>
    <dgm:cxn modelId="{B62318D3-91C6-4DA7-898A-7AC0C5A689C6}" type="presParOf" srcId="{D827E85B-593A-429D-90BE-33A27F39BC92}" destId="{FDA59FF6-E1CB-4E49-A8F7-C1808AB28BA7}" srcOrd="7" destOrd="0" presId="urn:microsoft.com/office/officeart/2005/8/layout/vList2"/>
    <dgm:cxn modelId="{8E71B08B-205C-4AA9-910A-92FB69FD665C}" type="presParOf" srcId="{D827E85B-593A-429D-90BE-33A27F39BC92}" destId="{A29320C7-3DFC-49A5-80EE-796B7154F2F3}" srcOrd="8" destOrd="0" presId="urn:microsoft.com/office/officeart/2005/8/layout/vList2"/>
    <dgm:cxn modelId="{9E887F7A-D4D7-4F9B-B8B5-80AF85895B3A}" type="presParOf" srcId="{D827E85B-593A-429D-90BE-33A27F39BC92}" destId="{5ED5A583-059C-4B11-945F-7B338F9BB0B6}" srcOrd="9" destOrd="0" presId="urn:microsoft.com/office/officeart/2005/8/layout/vList2"/>
    <dgm:cxn modelId="{5D0C5054-392E-4F8C-B981-7996AB124B91}" type="presParOf" srcId="{D827E85B-593A-429D-90BE-33A27F39BC92}" destId="{1A8C1228-4E46-4B16-91FA-CBEDD92F055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B324D4-DE1E-4F3B-837C-782682BC9BC2}">
      <dsp:nvSpPr>
        <dsp:cNvPr id="0" name=""/>
        <dsp:cNvSpPr/>
      </dsp:nvSpPr>
      <dsp:spPr>
        <a:xfrm>
          <a:off x="0" y="221828"/>
          <a:ext cx="3716201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Adams County Staff</a:t>
          </a:r>
        </a:p>
      </dsp:txBody>
      <dsp:txXfrm>
        <a:off x="38638" y="260466"/>
        <a:ext cx="3638925" cy="714229"/>
      </dsp:txXfrm>
    </dsp:sp>
    <dsp:sp modelId="{1D6EFDFD-7122-4377-9041-7DFA2C219679}">
      <dsp:nvSpPr>
        <dsp:cNvPr id="0" name=""/>
        <dsp:cNvSpPr/>
      </dsp:nvSpPr>
      <dsp:spPr>
        <a:xfrm>
          <a:off x="0" y="1108374"/>
          <a:ext cx="3716201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 err="1"/>
            <a:t>Brendle</a:t>
          </a:r>
          <a:r>
            <a:rPr lang="en-US" sz="3300" kern="1200" dirty="0"/>
            <a:t> Group</a:t>
          </a:r>
        </a:p>
      </dsp:txBody>
      <dsp:txXfrm>
        <a:off x="38638" y="1147012"/>
        <a:ext cx="3638925" cy="7142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7AB627-0286-462D-B5AF-85F933F6CC8A}">
      <dsp:nvSpPr>
        <dsp:cNvPr id="0" name=""/>
        <dsp:cNvSpPr/>
      </dsp:nvSpPr>
      <dsp:spPr>
        <a:xfrm>
          <a:off x="1399" y="0"/>
          <a:ext cx="2177295" cy="32819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The County is growing. </a:t>
          </a:r>
        </a:p>
      </dsp:txBody>
      <dsp:txXfrm>
        <a:off x="1399" y="1312796"/>
        <a:ext cx="2177295" cy="1312796"/>
      </dsp:txXfrm>
    </dsp:sp>
    <dsp:sp modelId="{04A0B966-C08A-4372-8487-8E8D24DFBEB8}">
      <dsp:nvSpPr>
        <dsp:cNvPr id="0" name=""/>
        <dsp:cNvSpPr/>
      </dsp:nvSpPr>
      <dsp:spPr>
        <a:xfrm>
          <a:off x="543595" y="196919"/>
          <a:ext cx="1092902" cy="109290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CA06FD-0631-4EF4-8902-81B968005EBE}">
      <dsp:nvSpPr>
        <dsp:cNvPr id="0" name=""/>
        <dsp:cNvSpPr/>
      </dsp:nvSpPr>
      <dsp:spPr>
        <a:xfrm>
          <a:off x="2244013" y="0"/>
          <a:ext cx="2177295" cy="32819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Importance of integrated land use and water management. </a:t>
          </a:r>
        </a:p>
      </dsp:txBody>
      <dsp:txXfrm>
        <a:off x="2244013" y="1312796"/>
        <a:ext cx="2177295" cy="1312796"/>
      </dsp:txXfrm>
    </dsp:sp>
    <dsp:sp modelId="{499CCBD4-CA6D-4925-9C65-CA0B7BC4256F}">
      <dsp:nvSpPr>
        <dsp:cNvPr id="0" name=""/>
        <dsp:cNvSpPr/>
      </dsp:nvSpPr>
      <dsp:spPr>
        <a:xfrm>
          <a:off x="2786210" y="196919"/>
          <a:ext cx="1092902" cy="109290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95B837-E88F-404C-BFD1-249B63A055C6}">
      <dsp:nvSpPr>
        <dsp:cNvPr id="0" name=""/>
        <dsp:cNvSpPr/>
      </dsp:nvSpPr>
      <dsp:spPr>
        <a:xfrm>
          <a:off x="4480096" y="0"/>
          <a:ext cx="2177295" cy="32819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Drought and aridification’s impact on water supplies.</a:t>
          </a:r>
        </a:p>
      </dsp:txBody>
      <dsp:txXfrm>
        <a:off x="4480096" y="1312796"/>
        <a:ext cx="2177295" cy="1312796"/>
      </dsp:txXfrm>
    </dsp:sp>
    <dsp:sp modelId="{49193C95-9D08-47A2-95DF-496D8FB95FC9}">
      <dsp:nvSpPr>
        <dsp:cNvPr id="0" name=""/>
        <dsp:cNvSpPr/>
      </dsp:nvSpPr>
      <dsp:spPr>
        <a:xfrm>
          <a:off x="5028824" y="196919"/>
          <a:ext cx="1092902" cy="1092902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BBF052-4FB1-45A9-8953-C79C7FFCA0DF}">
      <dsp:nvSpPr>
        <dsp:cNvPr id="0" name=""/>
        <dsp:cNvSpPr/>
      </dsp:nvSpPr>
      <dsp:spPr>
        <a:xfrm>
          <a:off x="266612" y="2625592"/>
          <a:ext cx="6132097" cy="492298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99806F-A442-42CC-AAC0-9DF5C4159CDD}">
      <dsp:nvSpPr>
        <dsp:cNvPr id="0" name=""/>
        <dsp:cNvSpPr/>
      </dsp:nvSpPr>
      <dsp:spPr>
        <a:xfrm>
          <a:off x="3943903" y="16534"/>
          <a:ext cx="5915856" cy="105115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Analyzed data from the Colorado Decision Support System </a:t>
          </a:r>
        </a:p>
      </dsp:txBody>
      <dsp:txXfrm>
        <a:off x="3943903" y="147928"/>
        <a:ext cx="5521675" cy="788362"/>
      </dsp:txXfrm>
    </dsp:sp>
    <dsp:sp modelId="{3C806333-0B09-4396-8EA9-C08954F6005F}">
      <dsp:nvSpPr>
        <dsp:cNvPr id="0" name=""/>
        <dsp:cNvSpPr/>
      </dsp:nvSpPr>
      <dsp:spPr>
        <a:xfrm>
          <a:off x="0" y="0"/>
          <a:ext cx="3943904" cy="1051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Surface and Groundwater Data &amp; Analysis</a:t>
          </a:r>
        </a:p>
      </dsp:txBody>
      <dsp:txXfrm>
        <a:off x="51313" y="51313"/>
        <a:ext cx="3841278" cy="948524"/>
      </dsp:txXfrm>
    </dsp:sp>
    <dsp:sp modelId="{7D500E4E-F453-4F29-966C-81629F99C443}">
      <dsp:nvSpPr>
        <dsp:cNvPr id="0" name=""/>
        <dsp:cNvSpPr/>
      </dsp:nvSpPr>
      <dsp:spPr>
        <a:xfrm>
          <a:off x="3943903" y="1156265"/>
          <a:ext cx="5915856" cy="105115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Gather and analyzed publicly available plans &amp; information for 15 largest providers </a:t>
          </a:r>
          <a:endParaRPr lang="en-US" sz="2300" kern="1200" dirty="0"/>
        </a:p>
      </dsp:txBody>
      <dsp:txXfrm>
        <a:off x="3943903" y="1287659"/>
        <a:ext cx="5521675" cy="788362"/>
      </dsp:txXfrm>
    </dsp:sp>
    <dsp:sp modelId="{A01C9CBA-4659-48A5-B245-F4ACD9327B8A}">
      <dsp:nvSpPr>
        <dsp:cNvPr id="0" name=""/>
        <dsp:cNvSpPr/>
      </dsp:nvSpPr>
      <dsp:spPr>
        <a:xfrm>
          <a:off x="0" y="1156265"/>
          <a:ext cx="3943904" cy="1051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Water Provider Information Data &amp; Analysis  </a:t>
          </a:r>
        </a:p>
      </dsp:txBody>
      <dsp:txXfrm>
        <a:off x="51313" y="1207578"/>
        <a:ext cx="3841278" cy="948524"/>
      </dsp:txXfrm>
    </dsp:sp>
    <dsp:sp modelId="{FDED064C-61E7-4CB0-A038-049682B4170B}">
      <dsp:nvSpPr>
        <dsp:cNvPr id="0" name=""/>
        <dsp:cNvSpPr/>
      </dsp:nvSpPr>
      <dsp:spPr>
        <a:xfrm>
          <a:off x="3943903" y="2312530"/>
          <a:ext cx="5915856" cy="105115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Held 2 work sessions to get feedback </a:t>
          </a:r>
          <a:endParaRPr lang="en-US" sz="2300" kern="1200" dirty="0"/>
        </a:p>
      </dsp:txBody>
      <dsp:txXfrm>
        <a:off x="3943903" y="2443924"/>
        <a:ext cx="5521675" cy="788362"/>
      </dsp:txXfrm>
    </dsp:sp>
    <dsp:sp modelId="{A5365E9C-7090-4BE6-B0E4-C6D47E82B26A}">
      <dsp:nvSpPr>
        <dsp:cNvPr id="0" name=""/>
        <dsp:cNvSpPr/>
      </dsp:nvSpPr>
      <dsp:spPr>
        <a:xfrm>
          <a:off x="0" y="2312530"/>
          <a:ext cx="3943904" cy="1051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Water Provider Work Sessions</a:t>
          </a:r>
        </a:p>
      </dsp:txBody>
      <dsp:txXfrm>
        <a:off x="51313" y="2363843"/>
        <a:ext cx="3841278" cy="9485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5AF57F-BB46-4E75-8CEE-A5BA61C245A0}">
      <dsp:nvSpPr>
        <dsp:cNvPr id="0" name=""/>
        <dsp:cNvSpPr/>
      </dsp:nvSpPr>
      <dsp:spPr>
        <a:xfrm>
          <a:off x="0" y="65211"/>
          <a:ext cx="9543506" cy="50368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Population Growth</a:t>
          </a:r>
        </a:p>
      </dsp:txBody>
      <dsp:txXfrm>
        <a:off x="24588" y="89799"/>
        <a:ext cx="9494330" cy="454509"/>
      </dsp:txXfrm>
    </dsp:sp>
    <dsp:sp modelId="{66019C65-F377-490D-BFF4-EF93A352D133}">
      <dsp:nvSpPr>
        <dsp:cNvPr id="0" name=""/>
        <dsp:cNvSpPr/>
      </dsp:nvSpPr>
      <dsp:spPr>
        <a:xfrm>
          <a:off x="0" y="629376"/>
          <a:ext cx="9543506" cy="50368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Water Quality</a:t>
          </a:r>
        </a:p>
      </dsp:txBody>
      <dsp:txXfrm>
        <a:off x="24588" y="653964"/>
        <a:ext cx="9494330" cy="454509"/>
      </dsp:txXfrm>
    </dsp:sp>
    <dsp:sp modelId="{C52006ED-C5DB-42B7-A20C-2DD145E85483}">
      <dsp:nvSpPr>
        <dsp:cNvPr id="0" name=""/>
        <dsp:cNvSpPr/>
      </dsp:nvSpPr>
      <dsp:spPr>
        <a:xfrm>
          <a:off x="0" y="1193541"/>
          <a:ext cx="9543506" cy="50368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Climate Change Unknowns/Uncertainty </a:t>
          </a:r>
        </a:p>
      </dsp:txBody>
      <dsp:txXfrm>
        <a:off x="24588" y="1218129"/>
        <a:ext cx="9494330" cy="454509"/>
      </dsp:txXfrm>
    </dsp:sp>
    <dsp:sp modelId="{E7D1FB5B-CDDE-4B65-811A-CCCD77842E92}">
      <dsp:nvSpPr>
        <dsp:cNvPr id="0" name=""/>
        <dsp:cNvSpPr/>
      </dsp:nvSpPr>
      <dsp:spPr>
        <a:xfrm>
          <a:off x="0" y="1757706"/>
          <a:ext cx="9543506" cy="50368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Wildfire</a:t>
          </a:r>
        </a:p>
      </dsp:txBody>
      <dsp:txXfrm>
        <a:off x="24588" y="1782294"/>
        <a:ext cx="9494330" cy="454509"/>
      </dsp:txXfrm>
    </dsp:sp>
    <dsp:sp modelId="{A29320C7-3DFC-49A5-80EE-796B7154F2F3}">
      <dsp:nvSpPr>
        <dsp:cNvPr id="0" name=""/>
        <dsp:cNvSpPr/>
      </dsp:nvSpPr>
      <dsp:spPr>
        <a:xfrm>
          <a:off x="0" y="2321871"/>
          <a:ext cx="9543506" cy="50368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Equity Considerations</a:t>
          </a:r>
        </a:p>
      </dsp:txBody>
      <dsp:txXfrm>
        <a:off x="24588" y="2346459"/>
        <a:ext cx="9494330" cy="454509"/>
      </dsp:txXfrm>
    </dsp:sp>
    <dsp:sp modelId="{1A8C1228-4E46-4B16-91FA-CBEDD92F0557}">
      <dsp:nvSpPr>
        <dsp:cNvPr id="0" name=""/>
        <dsp:cNvSpPr/>
      </dsp:nvSpPr>
      <dsp:spPr>
        <a:xfrm>
          <a:off x="0" y="2886036"/>
          <a:ext cx="9543506" cy="50368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Infrastructure &amp; Approval Processes</a:t>
          </a:r>
        </a:p>
      </dsp:txBody>
      <dsp:txXfrm>
        <a:off x="24588" y="2910624"/>
        <a:ext cx="9494330" cy="454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56911-1BF9-91EA-18B7-280F99CC23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92B087-047E-CD95-49B3-A1D1026163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76029-2BC1-0121-565E-099647631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037A-12F5-0440-918B-F46871E203C7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64FB48-1E50-E2BB-511D-0900E8792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8F7108-6B6C-DBD5-9900-6E7E6A715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3F49-1A62-4747-B980-8B482471B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40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759FF-1AD2-9AA6-8456-F51350BE3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E56882-0CBE-4AE1-4137-DA23659CC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16268-DFCF-67CE-88AA-0E48C7D80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037A-12F5-0440-918B-F46871E203C7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38CD8-FD01-58BD-92CB-8D09D1D68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78638-0D22-0D33-EA67-F145FB5F4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3F49-1A62-4747-B980-8B482471B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99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F15A40-D41E-F790-3804-03D4AC74D8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500960-82EB-A31D-0D88-58878EF5B0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261F75-9C4C-3E04-62F3-721AD577A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037A-12F5-0440-918B-F46871E203C7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29C2A-FF57-22FB-0145-BC77A3DA7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8FF03-3A14-DF8A-2B6C-C7A06CEEE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3F49-1A62-4747-B980-8B482471B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288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E3DEE-34CF-B7AA-6AA8-3D8CD5125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E493C-341F-FE70-1D39-D6896D948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9DA89-82A1-EC24-577C-920DECF37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037A-12F5-0440-918B-F46871E203C7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6D804-3A09-B301-6252-9B08BB5A9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A60379-3870-3668-5CEA-063EB5306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3F49-1A62-4747-B980-8B482471B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53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BCF8A-03CB-9B39-127C-6FAFE9052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11DDB-CD09-1093-7869-F5FD8844B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075F8-A0DB-1DFC-56AA-63D2EBD96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037A-12F5-0440-918B-F46871E203C7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A9E1A-D902-F43B-85AC-EAFD0A293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BF6F9B-72C5-8C7C-91E0-E1766EA6C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3F49-1A62-4747-B980-8B482471B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066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4D8A0-FF55-5098-376C-36D69D9FF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4948C-96A9-8C97-84B9-DE1C6FF1C1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F541AA-DF00-6497-9322-5A5CF92C79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CA16A-B2DA-84FA-7440-2CA58AF06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037A-12F5-0440-918B-F46871E203C7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C04D0A-8A0E-17DC-E8CD-2A8FD0B25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242342-DE8F-A830-0A2B-3647FF991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3F49-1A62-4747-B980-8B482471B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426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62E4F-F61E-D00F-1635-954626091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1EEC84-5E4A-05A1-DBF8-5104AF7F88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F2BA00-E180-9554-3F77-48EE1B7F8B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5941E8-8CFD-016C-8A75-436003D701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DAF0F1-BC7A-DA4D-A687-A96A24A9F2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4CC52D-9678-25E6-0963-072685FFB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037A-12F5-0440-918B-F46871E203C7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B2D198-3FBD-BDC7-022D-7CCEB0150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7D806B-B0D7-3D48-AD9A-D591CB51C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3F49-1A62-4747-B980-8B482471B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30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D13FE-2004-0805-F31E-956D95C75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3383B9-364B-90DF-F73B-A734FCB2E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037A-12F5-0440-918B-F46871E203C7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9CBA17-0579-86DA-71AA-45DB81C68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D453B8-E106-36FF-8F9F-2AF51E026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3F49-1A62-4747-B980-8B482471B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394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17E058-2960-1F38-2E7B-BBBFDD0B7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037A-12F5-0440-918B-F46871E203C7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645C42-0B06-86E5-46C0-DCCDC5D19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B0D18E-76E0-FC28-E7D1-08E554FB6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3F49-1A62-4747-B980-8B482471B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50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C5393-42CB-1A81-9BE8-21F03B9E2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3649C-3E85-AB53-DB36-FAD90FE19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F98632-B072-5A2C-9DB9-74841BB3D3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DCC450-C78B-9015-93AF-03921EC30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037A-12F5-0440-918B-F46871E203C7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C41D10-72A0-A59D-D501-DBFCD8B3A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C5E80C-1F6D-9EC8-8C50-DDEDEC463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3F49-1A62-4747-B980-8B482471B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70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B5388-DB7C-D370-DA2A-7C906DA53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47C304-EA0F-2D1F-129D-7703DD9BAC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11145E-9F69-89EE-248E-56AF93378E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251DC7-F51B-156D-9A78-31BA1757D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037A-12F5-0440-918B-F46871E203C7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131968-3AB3-EFD5-B167-F578C7849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85F610-B06A-53E8-B106-F3C9C0946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3F49-1A62-4747-B980-8B482471B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659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5AD727-C969-8789-BF1D-96FDC112C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F4E1CF-1D5E-A47A-3834-FFE92AF6E5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CDA29-9BE5-5539-02CF-506C88D0F3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E037A-12F5-0440-918B-F46871E203C7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2443E7-7B5A-87D3-F05D-A46B97B08E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7B11F-8900-23F0-9C15-BEB8BC9AB2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33F49-1A62-4747-B980-8B482471B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817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5.emf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6.emf"/><Relationship Id="rId9" Type="http://schemas.microsoft.com/office/2007/relationships/diagramDrawing" Target="../diagrams/drawing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emf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emf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5.emf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6.emf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5.emf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6.emf"/><Relationship Id="rId9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uilding with a sign in front of it&#10;&#10;Description automatically generated">
            <a:extLst>
              <a:ext uri="{FF2B5EF4-FFF2-40B4-BE49-F238E27FC236}">
                <a16:creationId xmlns:a16="http://schemas.microsoft.com/office/drawing/2014/main" id="{8B5450D6-5242-5749-87D4-EE91B7343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37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530601-B0A1-298C-76DF-181426759F4B}"/>
              </a:ext>
            </a:extLst>
          </p:cNvPr>
          <p:cNvSpPr txBox="1"/>
          <p:nvPr/>
        </p:nvSpPr>
        <p:spPr>
          <a:xfrm>
            <a:off x="845652" y="919046"/>
            <a:ext cx="7608666" cy="20005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spc="700" dirty="0">
                <a:solidFill>
                  <a:schemeClr val="bg1"/>
                </a:solidFill>
              </a:rPr>
              <a:t>ADAMS COUNTY WATER STUDY UPDATE</a:t>
            </a:r>
          </a:p>
          <a:p>
            <a:pPr algn="ctr"/>
            <a:endParaRPr lang="en-US" sz="1200" spc="700" dirty="0">
              <a:solidFill>
                <a:schemeClr val="bg1"/>
              </a:solidFill>
            </a:endParaRPr>
          </a:p>
          <a:p>
            <a:pPr algn="ctr"/>
            <a:endParaRPr lang="en-US" sz="4800" spc="7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8569CA-49DB-6764-638A-794CE3A07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963" y="679963"/>
            <a:ext cx="1828800" cy="927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018661-D93C-F175-C07A-3DBD414FE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747523" y="1183496"/>
            <a:ext cx="1828800" cy="9271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4DC66E4-B98C-D24E-E4C6-1A56B13D87AF}"/>
              </a:ext>
            </a:extLst>
          </p:cNvPr>
          <p:cNvSpPr txBox="1"/>
          <p:nvPr/>
        </p:nvSpPr>
        <p:spPr>
          <a:xfrm>
            <a:off x="3059562" y="3537118"/>
            <a:ext cx="847023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pc="300" dirty="0">
                <a:solidFill>
                  <a:schemeClr val="bg1"/>
                </a:solidFill>
                <a:latin typeface="+mj-lt"/>
              </a:rPr>
              <a:t>REGIONAL ECONOMIC ADVANCEMENT PARTNERSHIP (REAP)</a:t>
            </a:r>
          </a:p>
          <a:p>
            <a:endParaRPr lang="en-US" sz="2200" spc="300" dirty="0">
              <a:solidFill>
                <a:schemeClr val="bg1"/>
              </a:solidFill>
              <a:latin typeface="+mj-lt"/>
            </a:endParaRPr>
          </a:p>
          <a:p>
            <a:r>
              <a:rPr lang="en-US" sz="2200" spc="300" dirty="0">
                <a:solidFill>
                  <a:schemeClr val="bg1"/>
                </a:solidFill>
                <a:latin typeface="+mj-lt"/>
              </a:rPr>
              <a:t>APRIL 11, 2024</a:t>
            </a:r>
          </a:p>
          <a:p>
            <a:endParaRPr lang="en-US" sz="2200" spc="3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5F08F4-04E7-CB6D-24AC-8C65907EF6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963" y="5322222"/>
            <a:ext cx="1651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003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70AFBF-9E69-6D42-BF8E-3FAE8208A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739" y="6324148"/>
            <a:ext cx="9332843" cy="1483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15ABB9-DF7C-8320-E4F5-468DA1EF9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41" y="5682838"/>
            <a:ext cx="1343716" cy="9360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40FE33-A922-DAA2-C385-E0CC9405F5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0342" y="6012824"/>
            <a:ext cx="622648" cy="6226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2DC549-4391-B658-34D2-058E7E8DA2D0}"/>
              </a:ext>
            </a:extLst>
          </p:cNvPr>
          <p:cNvSpPr txBox="1"/>
          <p:nvPr/>
        </p:nvSpPr>
        <p:spPr>
          <a:xfrm>
            <a:off x="11465892" y="5970205"/>
            <a:ext cx="291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C29D01-60E0-511C-2988-5A852342F48C}"/>
              </a:ext>
            </a:extLst>
          </p:cNvPr>
          <p:cNvSpPr txBox="1"/>
          <p:nvPr/>
        </p:nvSpPr>
        <p:spPr>
          <a:xfrm>
            <a:off x="1464383" y="239090"/>
            <a:ext cx="92632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pc="600" dirty="0">
                <a:solidFill>
                  <a:srgbClr val="606060"/>
                </a:solidFill>
              </a:rPr>
              <a:t>Adams County Water Baseline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D05BDE-B7F2-2943-CE55-534F9FA99F89}"/>
              </a:ext>
            </a:extLst>
          </p:cNvPr>
          <p:cNvSpPr txBox="1"/>
          <p:nvPr/>
        </p:nvSpPr>
        <p:spPr>
          <a:xfrm>
            <a:off x="542290" y="842857"/>
            <a:ext cx="77417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Adams County’s Largest Water Providers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D8D3B0B-80AF-202D-3EB0-075B733C7E19}"/>
              </a:ext>
            </a:extLst>
          </p:cNvPr>
          <p:cNvCxnSpPr/>
          <p:nvPr/>
        </p:nvCxnSpPr>
        <p:spPr>
          <a:xfrm>
            <a:off x="542290" y="1421206"/>
            <a:ext cx="960555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9014E0F-8CBF-3AF0-9E84-E46DF57AE9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695504"/>
              </p:ext>
            </p:extLst>
          </p:nvPr>
        </p:nvGraphicFramePr>
        <p:xfrm>
          <a:off x="434560" y="1489189"/>
          <a:ext cx="11503892" cy="4508894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5751946">
                  <a:extLst>
                    <a:ext uri="{9D8B030D-6E8A-4147-A177-3AD203B41FA5}">
                      <a16:colId xmlns:a16="http://schemas.microsoft.com/office/drawing/2014/main" val="4179143566"/>
                    </a:ext>
                  </a:extLst>
                </a:gridCol>
                <a:gridCol w="5751946">
                  <a:extLst>
                    <a:ext uri="{9D8B030D-6E8A-4147-A177-3AD203B41FA5}">
                      <a16:colId xmlns:a16="http://schemas.microsoft.com/office/drawing/2014/main" val="4273100169"/>
                    </a:ext>
                  </a:extLst>
                </a:gridCol>
              </a:tblGrid>
              <a:tr h="2640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Name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Source Type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60421887"/>
                  </a:ext>
                </a:extLst>
              </a:tr>
              <a:tr h="2640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City of Aurora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Surface Water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95722394"/>
                  </a:ext>
                </a:extLst>
              </a:tr>
              <a:tr h="2640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City of Thornton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Surface Water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69994033"/>
                  </a:ext>
                </a:extLst>
              </a:tr>
              <a:tr h="2640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City of Westminster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Surface Water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254710"/>
                  </a:ext>
                </a:extLst>
              </a:tr>
              <a:tr h="2640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South Adams County Water Sanitation District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Groundwater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06227491"/>
                  </a:ext>
                </a:extLst>
              </a:tr>
              <a:tr h="2640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City of Brighton 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Groundwater Under the Influence of Surface Water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0542958"/>
                  </a:ext>
                </a:extLst>
              </a:tr>
              <a:tr h="2640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City of Northglenn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Surface Water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35676206"/>
                  </a:ext>
                </a:extLst>
              </a:tr>
              <a:tr h="2640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Crestview Water and Sanitation District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Purchased Surface Water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75972847"/>
                  </a:ext>
                </a:extLst>
              </a:tr>
              <a:tr h="3940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North Washington Street Water and Sanitation District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Purchased Surface Water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16587575"/>
                  </a:ext>
                </a:extLst>
              </a:tr>
              <a:tr h="2640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City of Federal Heights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Groundwater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85514429"/>
                  </a:ext>
                </a:extLst>
              </a:tr>
              <a:tr h="2640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Todd Creek Village Metro District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Groundwater Under the Influence of Surface Water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3384801"/>
                  </a:ext>
                </a:extLst>
              </a:tr>
              <a:tr h="2640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Town of Bennett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Groundwater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18526771"/>
                  </a:ext>
                </a:extLst>
              </a:tr>
              <a:tr h="2640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North Pecos Water and Sanitation District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Purchased Surface Water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37116733"/>
                  </a:ext>
                </a:extLst>
              </a:tr>
              <a:tr h="2640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Wikiup Mobile Home Park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Groundwater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68927328"/>
                  </a:ext>
                </a:extLst>
              </a:tr>
              <a:tr h="2640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Strasburg Water and Sanitation District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Groundwater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42100"/>
                  </a:ext>
                </a:extLst>
              </a:tr>
              <a:tr h="2640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71113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0102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70AFBF-9E69-6D42-BF8E-3FAE8208A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739" y="6324148"/>
            <a:ext cx="9332843" cy="1483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15ABB9-DF7C-8320-E4F5-468DA1EF9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41" y="5682838"/>
            <a:ext cx="1343716" cy="9360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40FE33-A922-DAA2-C385-E0CC9405F5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0342" y="6012824"/>
            <a:ext cx="622648" cy="6226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2DC549-4391-B658-34D2-058E7E8DA2D0}"/>
              </a:ext>
            </a:extLst>
          </p:cNvPr>
          <p:cNvSpPr txBox="1"/>
          <p:nvPr/>
        </p:nvSpPr>
        <p:spPr>
          <a:xfrm>
            <a:off x="11254180" y="5957621"/>
            <a:ext cx="714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C29D01-60E0-511C-2988-5A852342F48C}"/>
              </a:ext>
            </a:extLst>
          </p:cNvPr>
          <p:cNvSpPr txBox="1"/>
          <p:nvPr/>
        </p:nvSpPr>
        <p:spPr>
          <a:xfrm>
            <a:off x="1464383" y="239090"/>
            <a:ext cx="92632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pc="600" dirty="0">
                <a:solidFill>
                  <a:srgbClr val="606060"/>
                </a:solidFill>
              </a:rPr>
              <a:t>Adams County Water Baseline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D05BDE-B7F2-2943-CE55-534F9FA99F89}"/>
              </a:ext>
            </a:extLst>
          </p:cNvPr>
          <p:cNvSpPr txBox="1"/>
          <p:nvPr/>
        </p:nvSpPr>
        <p:spPr>
          <a:xfrm>
            <a:off x="603250" y="1323515"/>
            <a:ext cx="5946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Water Risks and Vulnerabilities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D8D3B0B-80AF-202D-3EB0-075B733C7E19}"/>
              </a:ext>
            </a:extLst>
          </p:cNvPr>
          <p:cNvCxnSpPr/>
          <p:nvPr/>
        </p:nvCxnSpPr>
        <p:spPr>
          <a:xfrm>
            <a:off x="673306" y="1969846"/>
            <a:ext cx="960555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511E7808-8322-F2B6-8935-185C89D83D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04028"/>
              </p:ext>
            </p:extLst>
          </p:nvPr>
        </p:nvGraphicFramePr>
        <p:xfrm>
          <a:off x="735354" y="2098875"/>
          <a:ext cx="9543506" cy="3454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242415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70AFBF-9E69-6D42-BF8E-3FAE8208A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739" y="6324148"/>
            <a:ext cx="9332843" cy="1483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15ABB9-DF7C-8320-E4F5-468DA1EF9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41" y="5682838"/>
            <a:ext cx="1343716" cy="9360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40FE33-A922-DAA2-C385-E0CC9405F5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0342" y="6012824"/>
            <a:ext cx="622648" cy="6226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2DC549-4391-B658-34D2-058E7E8DA2D0}"/>
              </a:ext>
            </a:extLst>
          </p:cNvPr>
          <p:cNvSpPr txBox="1"/>
          <p:nvPr/>
        </p:nvSpPr>
        <p:spPr>
          <a:xfrm>
            <a:off x="11254180" y="5957621"/>
            <a:ext cx="714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C29D01-60E0-511C-2988-5A852342F48C}"/>
              </a:ext>
            </a:extLst>
          </p:cNvPr>
          <p:cNvSpPr txBox="1"/>
          <p:nvPr/>
        </p:nvSpPr>
        <p:spPr>
          <a:xfrm>
            <a:off x="603250" y="239090"/>
            <a:ext cx="109007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pc="600" dirty="0">
                <a:solidFill>
                  <a:srgbClr val="606060"/>
                </a:solidFill>
              </a:rPr>
              <a:t>Adams County Water Master Plan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D05BDE-B7F2-2943-CE55-534F9FA99F89}"/>
              </a:ext>
            </a:extLst>
          </p:cNvPr>
          <p:cNvSpPr txBox="1"/>
          <p:nvPr/>
        </p:nvSpPr>
        <p:spPr>
          <a:xfrm>
            <a:off x="603250" y="1323515"/>
            <a:ext cx="1069709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Build upon the Water Baseline Study</a:t>
            </a:r>
          </a:p>
          <a:p>
            <a:pPr marL="854075" lvl="1" indent="-39687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Inform better decision making in the future</a:t>
            </a:r>
          </a:p>
          <a:p>
            <a:pPr marL="854075" lvl="1" indent="-39687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Build partnerships with water providers and municipalities </a:t>
            </a:r>
          </a:p>
          <a:p>
            <a:pPr marL="854075" lvl="1" indent="-39687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Landscaping and other water efficiency best practices on private and public properties</a:t>
            </a:r>
          </a:p>
          <a:p>
            <a:pPr marL="1254125" lvl="2" indent="-33972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Education, program development, efficiency opportunities for agriculture 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/>
              </a:solidFill>
            </a:endParaRPr>
          </a:p>
          <a:p>
            <a:pPr marL="400050" indent="-4000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Data Gaps to Address</a:t>
            </a:r>
          </a:p>
          <a:p>
            <a:pPr marL="857250" lvl="1" indent="-4000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Better understanding of self-supplied and ditch water users</a:t>
            </a:r>
          </a:p>
          <a:p>
            <a:pPr marL="857250" lvl="1" indent="-4000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How do findings relate to land use planning and development regulations</a:t>
            </a:r>
          </a:p>
          <a:p>
            <a:pPr marL="857250" lvl="1" indent="-4000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Complete risk and vulnerability assessment.</a:t>
            </a:r>
          </a:p>
          <a:p>
            <a:pPr marL="1314450" lvl="2" indent="-4000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Ranks water-related risks and prioritizes solutions for the County</a:t>
            </a:r>
          </a:p>
        </p:txBody>
      </p:sp>
    </p:spTree>
    <p:extLst>
      <p:ext uri="{BB962C8B-B14F-4D97-AF65-F5344CB8AC3E}">
        <p14:creationId xmlns:p14="http://schemas.microsoft.com/office/powerpoint/2010/main" val="3139250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70AFBF-9E69-6D42-BF8E-3FAE8208A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739" y="6324148"/>
            <a:ext cx="9332843" cy="1483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15ABB9-DF7C-8320-E4F5-468DA1EF9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41" y="5682838"/>
            <a:ext cx="1343716" cy="9360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40FE33-A922-DAA2-C385-E0CC9405F5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0342" y="6012824"/>
            <a:ext cx="622648" cy="6226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2DC549-4391-B658-34D2-058E7E8DA2D0}"/>
              </a:ext>
            </a:extLst>
          </p:cNvPr>
          <p:cNvSpPr txBox="1"/>
          <p:nvPr/>
        </p:nvSpPr>
        <p:spPr>
          <a:xfrm>
            <a:off x="11254180" y="5957621"/>
            <a:ext cx="714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C29D01-60E0-511C-2988-5A852342F48C}"/>
              </a:ext>
            </a:extLst>
          </p:cNvPr>
          <p:cNvSpPr txBox="1"/>
          <p:nvPr/>
        </p:nvSpPr>
        <p:spPr>
          <a:xfrm>
            <a:off x="603250" y="239090"/>
            <a:ext cx="109007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pc="600" dirty="0">
                <a:solidFill>
                  <a:srgbClr val="606060"/>
                </a:solidFill>
              </a:rPr>
              <a:t>Adams County Water Master Plan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D05BDE-B7F2-2943-CE55-534F9FA99F89}"/>
              </a:ext>
            </a:extLst>
          </p:cNvPr>
          <p:cNvSpPr txBox="1"/>
          <p:nvPr/>
        </p:nvSpPr>
        <p:spPr>
          <a:xfrm>
            <a:off x="705090" y="1985366"/>
            <a:ext cx="106970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Develop a plan to guide sustainable growth, land use planning, and resiliency within Adams County</a:t>
            </a:r>
          </a:p>
          <a:p>
            <a:pPr marL="400050" indent="-4000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Five tasks, including:</a:t>
            </a:r>
          </a:p>
          <a:p>
            <a:pPr marL="857250" lvl="1" indent="-4000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Project design and Kick-off</a:t>
            </a:r>
          </a:p>
          <a:p>
            <a:pPr marL="857250" lvl="1" indent="-4000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Incorporation of Water Baseline and</a:t>
            </a:r>
          </a:p>
          <a:p>
            <a:pPr lvl="1"/>
            <a:r>
              <a:rPr lang="en-US" sz="2400" dirty="0">
                <a:solidFill>
                  <a:schemeClr val="accent1"/>
                </a:solidFill>
              </a:rPr>
              <a:t>      data gaps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Identify key stakeholders, as well as </a:t>
            </a:r>
          </a:p>
          <a:p>
            <a:pPr lvl="1"/>
            <a:r>
              <a:rPr lang="en-US" sz="2400" dirty="0">
                <a:solidFill>
                  <a:schemeClr val="accent1"/>
                </a:solidFill>
              </a:rPr>
              <a:t>     rolls and responsibilities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Landscaping and water-related regulations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Draft Water Master Plan and endorsement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DA4722-6E2B-3EEA-CB83-350D8B65558F}"/>
              </a:ext>
            </a:extLst>
          </p:cNvPr>
          <p:cNvSpPr txBox="1"/>
          <p:nvPr/>
        </p:nvSpPr>
        <p:spPr>
          <a:xfrm>
            <a:off x="603250" y="1323515"/>
            <a:ext cx="4033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Objectives and Tasks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D9C7A88-D3A8-3FC1-BAA8-DACFE4C49F2D}"/>
              </a:ext>
            </a:extLst>
          </p:cNvPr>
          <p:cNvCxnSpPr/>
          <p:nvPr/>
        </p:nvCxnSpPr>
        <p:spPr>
          <a:xfrm>
            <a:off x="673306" y="1969846"/>
            <a:ext cx="960555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BE3088C7-E7F4-D4BA-ACD9-A422F18F90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1570" y="2462419"/>
            <a:ext cx="4794218" cy="272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1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70AFBF-9E69-6D42-BF8E-3FAE8208A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739" y="6324148"/>
            <a:ext cx="9332843" cy="1483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15ABB9-DF7C-8320-E4F5-468DA1EF9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41" y="5682838"/>
            <a:ext cx="1343716" cy="9360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40FE33-A922-DAA2-C385-E0CC9405F5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0342" y="6012824"/>
            <a:ext cx="622648" cy="6226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2DC549-4391-B658-34D2-058E7E8DA2D0}"/>
              </a:ext>
            </a:extLst>
          </p:cNvPr>
          <p:cNvSpPr txBox="1"/>
          <p:nvPr/>
        </p:nvSpPr>
        <p:spPr>
          <a:xfrm>
            <a:off x="11254180" y="5957621"/>
            <a:ext cx="714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C29D01-60E0-511C-2988-5A852342F48C}"/>
              </a:ext>
            </a:extLst>
          </p:cNvPr>
          <p:cNvSpPr txBox="1"/>
          <p:nvPr/>
        </p:nvSpPr>
        <p:spPr>
          <a:xfrm>
            <a:off x="603250" y="239090"/>
            <a:ext cx="109007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pc="600" dirty="0">
                <a:solidFill>
                  <a:srgbClr val="606060"/>
                </a:solidFill>
              </a:rPr>
              <a:t>Adams County Water Master Plan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D05BDE-B7F2-2943-CE55-534F9FA99F89}"/>
              </a:ext>
            </a:extLst>
          </p:cNvPr>
          <p:cNvSpPr txBox="1"/>
          <p:nvPr/>
        </p:nvSpPr>
        <p:spPr>
          <a:xfrm>
            <a:off x="705090" y="1985366"/>
            <a:ext cx="106970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Grant from the Colorado Water Conservation Board in the amount of $397,500</a:t>
            </a:r>
          </a:p>
          <a:p>
            <a:pPr marL="400050" indent="-4000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County will match $132,500 for a total of $530,000 </a:t>
            </a:r>
          </a:p>
          <a:p>
            <a:pPr marL="400050" indent="-4000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RFP Process to hire consultant</a:t>
            </a:r>
          </a:p>
          <a:p>
            <a:pPr marL="400050" indent="-4000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Establish stakeholders</a:t>
            </a:r>
          </a:p>
          <a:p>
            <a:pPr marL="400050" indent="-4000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Complete the Plan in mid-2025</a:t>
            </a:r>
          </a:p>
          <a:p>
            <a:pPr marL="400050" indent="-4000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DA4722-6E2B-3EEA-CB83-350D8B65558F}"/>
              </a:ext>
            </a:extLst>
          </p:cNvPr>
          <p:cNvSpPr txBox="1"/>
          <p:nvPr/>
        </p:nvSpPr>
        <p:spPr>
          <a:xfrm>
            <a:off x="603250" y="1323515"/>
            <a:ext cx="2175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Next Steps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D9C7A88-D3A8-3FC1-BAA8-DACFE4C49F2D}"/>
              </a:ext>
            </a:extLst>
          </p:cNvPr>
          <p:cNvCxnSpPr/>
          <p:nvPr/>
        </p:nvCxnSpPr>
        <p:spPr>
          <a:xfrm>
            <a:off x="673306" y="1969846"/>
            <a:ext cx="960555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3002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70AFBF-9E69-6D42-BF8E-3FAE8208A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739" y="6324148"/>
            <a:ext cx="9332843" cy="1483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15ABB9-DF7C-8320-E4F5-468DA1EF9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41" y="5682838"/>
            <a:ext cx="1343716" cy="9360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40FE33-A922-DAA2-C385-E0CC9405F5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0342" y="6012824"/>
            <a:ext cx="622648" cy="6226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2DC549-4391-B658-34D2-058E7E8DA2D0}"/>
              </a:ext>
            </a:extLst>
          </p:cNvPr>
          <p:cNvSpPr txBox="1"/>
          <p:nvPr/>
        </p:nvSpPr>
        <p:spPr>
          <a:xfrm>
            <a:off x="11465892" y="5970205"/>
            <a:ext cx="291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C29D01-60E0-511C-2988-5A852342F48C}"/>
              </a:ext>
            </a:extLst>
          </p:cNvPr>
          <p:cNvSpPr txBox="1"/>
          <p:nvPr/>
        </p:nvSpPr>
        <p:spPr>
          <a:xfrm>
            <a:off x="1464383" y="239090"/>
            <a:ext cx="92632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pc="600" dirty="0">
                <a:solidFill>
                  <a:srgbClr val="606060"/>
                </a:solidFill>
              </a:rPr>
              <a:t>Adams County Water Study Phases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2304F59-B550-87A2-ACA5-15AD6AC02183}"/>
              </a:ext>
            </a:extLst>
          </p:cNvPr>
          <p:cNvSpPr txBox="1">
            <a:spLocks noChangeArrowheads="1"/>
          </p:cNvSpPr>
          <p:nvPr/>
        </p:nvSpPr>
        <p:spPr>
          <a:xfrm>
            <a:off x="296241" y="1255201"/>
            <a:ext cx="8610600" cy="5334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None/>
            </a:pPr>
            <a:endParaRPr lang="en-US" sz="2000" dirty="0"/>
          </a:p>
          <a:p>
            <a:pPr marL="512763" lvl="1" indent="-512763">
              <a:buClr>
                <a:schemeClr val="accent5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Phase One:</a:t>
            </a:r>
          </a:p>
          <a:p>
            <a:pPr marL="912813" lvl="2" indent="-512763">
              <a:buClr>
                <a:schemeClr val="accent5">
                  <a:lumMod val="75000"/>
                </a:schemeClr>
              </a:buClr>
              <a:buSzPct val="100000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Community Water Baseline Report</a:t>
            </a:r>
          </a:p>
          <a:p>
            <a:pPr marL="1370013" lvl="3" indent="-512763">
              <a:buClr>
                <a:schemeClr val="accent5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Finalized September 2023</a:t>
            </a:r>
          </a:p>
          <a:p>
            <a:pPr marL="1370013" lvl="3" indent="-512763">
              <a:buClr>
                <a:schemeClr val="accent5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512763" lvl="1" indent="-512763">
              <a:buClr>
                <a:schemeClr val="accent5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Phase Two:</a:t>
            </a:r>
          </a:p>
          <a:p>
            <a:pPr marL="912813" lvl="2" indent="-512763">
              <a:buClr>
                <a:schemeClr val="accent5">
                  <a:lumMod val="75000"/>
                </a:schemeClr>
              </a:buClr>
              <a:buSzPct val="100000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Water Master Plan</a:t>
            </a:r>
          </a:p>
          <a:p>
            <a:pPr marL="1370013" lvl="3" indent="-512763">
              <a:buClr>
                <a:schemeClr val="accent5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Begin early summer 2024</a:t>
            </a:r>
          </a:p>
          <a:p>
            <a:endParaRPr lang="en-US" sz="2400" dirty="0"/>
          </a:p>
          <a:p>
            <a:pPr>
              <a:buFont typeface="Arial" pitchFamily="34" charset="0"/>
              <a:buNone/>
            </a:pPr>
            <a:endParaRPr lang="en-US" sz="2400" dirty="0"/>
          </a:p>
          <a:p>
            <a:pPr>
              <a:buFont typeface="Arial" pitchFamily="34" charset="0"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55524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70AFBF-9E69-6D42-BF8E-3FAE8208A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739" y="6324148"/>
            <a:ext cx="9332843" cy="1483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15ABB9-DF7C-8320-E4F5-468DA1EF9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41" y="5682838"/>
            <a:ext cx="1343716" cy="9360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40FE33-A922-DAA2-C385-E0CC9405F5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0342" y="6012824"/>
            <a:ext cx="622648" cy="6226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2DC549-4391-B658-34D2-058E7E8DA2D0}"/>
              </a:ext>
            </a:extLst>
          </p:cNvPr>
          <p:cNvSpPr txBox="1"/>
          <p:nvPr/>
        </p:nvSpPr>
        <p:spPr>
          <a:xfrm>
            <a:off x="11465892" y="5970205"/>
            <a:ext cx="291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C29D01-60E0-511C-2988-5A852342F48C}"/>
              </a:ext>
            </a:extLst>
          </p:cNvPr>
          <p:cNvSpPr txBox="1"/>
          <p:nvPr/>
        </p:nvSpPr>
        <p:spPr>
          <a:xfrm>
            <a:off x="1464383" y="239090"/>
            <a:ext cx="92632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pc="600" dirty="0">
                <a:solidFill>
                  <a:srgbClr val="606060"/>
                </a:solidFill>
              </a:rPr>
              <a:t>Adams County Water Baseline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39DC01-5720-2287-66CE-CC17C2D58F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578" y="1291555"/>
            <a:ext cx="5351707" cy="410825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8F73F69-2F96-DD9F-1EC2-3AE10A3E19E5}"/>
              </a:ext>
            </a:extLst>
          </p:cNvPr>
          <p:cNvSpPr txBox="1">
            <a:spLocks/>
          </p:cNvSpPr>
          <p:nvPr/>
        </p:nvSpPr>
        <p:spPr>
          <a:xfrm>
            <a:off x="6048522" y="1291555"/>
            <a:ext cx="5676900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Aggregate water supply information for Adams County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Inventory of largest water providers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Key risk and vulnerabilities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Data gaps to create a complete picture of Adams County water profile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Inform Water Master Plan</a:t>
            </a:r>
          </a:p>
        </p:txBody>
      </p:sp>
    </p:spTree>
    <p:extLst>
      <p:ext uri="{BB962C8B-B14F-4D97-AF65-F5344CB8AC3E}">
        <p14:creationId xmlns:p14="http://schemas.microsoft.com/office/powerpoint/2010/main" val="3675928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70AFBF-9E69-6D42-BF8E-3FAE8208A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739" y="6324148"/>
            <a:ext cx="9332843" cy="1483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15ABB9-DF7C-8320-E4F5-468DA1EF9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41" y="5682838"/>
            <a:ext cx="1343716" cy="9360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40FE33-A922-DAA2-C385-E0CC9405F5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0342" y="6012824"/>
            <a:ext cx="622648" cy="6226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2DC549-4391-B658-34D2-058E7E8DA2D0}"/>
              </a:ext>
            </a:extLst>
          </p:cNvPr>
          <p:cNvSpPr txBox="1"/>
          <p:nvPr/>
        </p:nvSpPr>
        <p:spPr>
          <a:xfrm>
            <a:off x="11465892" y="5970205"/>
            <a:ext cx="291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C29D01-60E0-511C-2988-5A852342F48C}"/>
              </a:ext>
            </a:extLst>
          </p:cNvPr>
          <p:cNvSpPr txBox="1"/>
          <p:nvPr/>
        </p:nvSpPr>
        <p:spPr>
          <a:xfrm>
            <a:off x="1464383" y="239090"/>
            <a:ext cx="92632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pc="600" dirty="0">
                <a:solidFill>
                  <a:srgbClr val="606060"/>
                </a:solidFill>
              </a:rPr>
              <a:t>Adams County Water Baseline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07A0851-9856-19C9-BF08-AFFBB334A0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0731828"/>
              </p:ext>
            </p:extLst>
          </p:nvPr>
        </p:nvGraphicFramePr>
        <p:xfrm>
          <a:off x="603250" y="2284830"/>
          <a:ext cx="3716201" cy="2121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BD05BDE-B7F2-2943-CE55-534F9FA99F89}"/>
              </a:ext>
            </a:extLst>
          </p:cNvPr>
          <p:cNvSpPr txBox="1"/>
          <p:nvPr/>
        </p:nvSpPr>
        <p:spPr>
          <a:xfrm>
            <a:off x="603250" y="1323515"/>
            <a:ext cx="3798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Who was involved?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D8D3B0B-80AF-202D-3EB0-075B733C7E19}"/>
              </a:ext>
            </a:extLst>
          </p:cNvPr>
          <p:cNvCxnSpPr/>
          <p:nvPr/>
        </p:nvCxnSpPr>
        <p:spPr>
          <a:xfrm>
            <a:off x="714103" y="1969846"/>
            <a:ext cx="960555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EE8CFE4-C01E-1724-B84A-40B8A5886D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523295"/>
              </p:ext>
            </p:extLst>
          </p:nvPr>
        </p:nvGraphicFramePr>
        <p:xfrm>
          <a:off x="4866677" y="2451875"/>
          <a:ext cx="5452980" cy="321609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5452980">
                  <a:extLst>
                    <a:ext uri="{9D8B030D-6E8A-4147-A177-3AD203B41FA5}">
                      <a16:colId xmlns:a16="http://schemas.microsoft.com/office/drawing/2014/main" val="1945175992"/>
                    </a:ext>
                  </a:extLst>
                </a:gridCol>
              </a:tblGrid>
              <a:tr h="2048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Work Session Attendees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02103071"/>
                  </a:ext>
                </a:extLst>
              </a:tr>
              <a:tr h="2048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Arapahoe County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4868492"/>
                  </a:ext>
                </a:extLst>
              </a:tr>
              <a:tr h="2048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Aurora Water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59323336"/>
                  </a:ext>
                </a:extLst>
              </a:tr>
              <a:tr h="2048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City of Brighton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97941284"/>
                  </a:ext>
                </a:extLst>
              </a:tr>
              <a:tr h="2048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City of Thornton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12573477"/>
                  </a:ext>
                </a:extLst>
              </a:tr>
              <a:tr h="2048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City of Westminster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64682903"/>
                  </a:ext>
                </a:extLst>
              </a:tr>
              <a:tr h="2048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Crestview Water and Sanitation District 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28803736"/>
                  </a:ext>
                </a:extLst>
              </a:tr>
              <a:tr h="2048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Denver Water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39079591"/>
                  </a:ext>
                </a:extLst>
              </a:tr>
              <a:tr h="2048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Hyland Hills Parks and Recreation District  </a:t>
                      </a:r>
                      <a:r>
                        <a:rPr lang="en-US" sz="105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32508407"/>
                  </a:ext>
                </a:extLst>
              </a:tr>
              <a:tr h="2048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Jehn</a:t>
                      </a:r>
                      <a:r>
                        <a:rPr lang="en-US" sz="1600" dirty="0">
                          <a:effectLst/>
                        </a:rPr>
                        <a:t> Water Consultants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05600583"/>
                  </a:ext>
                </a:extLst>
              </a:tr>
              <a:tr h="1832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North Washington Street Water and Sanitation District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17782744"/>
                  </a:ext>
                </a:extLst>
              </a:tr>
              <a:tr h="1832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South Adams County Water and Sanitation District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12921407"/>
                  </a:ext>
                </a:extLst>
              </a:tr>
              <a:tr h="1832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Todd Creek Village </a:t>
                      </a:r>
                      <a:r>
                        <a:rPr lang="fr-FR" sz="1600" dirty="0" err="1">
                          <a:effectLst/>
                        </a:rPr>
                        <a:t>Metropolitan</a:t>
                      </a:r>
                      <a:r>
                        <a:rPr lang="fr-FR" sz="1600" dirty="0">
                          <a:effectLst/>
                        </a:rPr>
                        <a:t> District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039069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3463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70AFBF-9E69-6D42-BF8E-3FAE8208A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739" y="6324148"/>
            <a:ext cx="9332843" cy="1483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15ABB9-DF7C-8320-E4F5-468DA1EF9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41" y="5682838"/>
            <a:ext cx="1343716" cy="9360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40FE33-A922-DAA2-C385-E0CC9405F5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0342" y="6012824"/>
            <a:ext cx="622648" cy="6226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2DC549-4391-B658-34D2-058E7E8DA2D0}"/>
              </a:ext>
            </a:extLst>
          </p:cNvPr>
          <p:cNvSpPr txBox="1"/>
          <p:nvPr/>
        </p:nvSpPr>
        <p:spPr>
          <a:xfrm>
            <a:off x="11465892" y="5970205"/>
            <a:ext cx="291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C29D01-60E0-511C-2988-5A852342F48C}"/>
              </a:ext>
            </a:extLst>
          </p:cNvPr>
          <p:cNvSpPr txBox="1"/>
          <p:nvPr/>
        </p:nvSpPr>
        <p:spPr>
          <a:xfrm>
            <a:off x="1464383" y="239090"/>
            <a:ext cx="92632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pc="600" dirty="0">
                <a:solidFill>
                  <a:srgbClr val="606060"/>
                </a:solidFill>
              </a:rPr>
              <a:t>Adams County Water Baseline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D05BDE-B7F2-2943-CE55-534F9FA99F89}"/>
              </a:ext>
            </a:extLst>
          </p:cNvPr>
          <p:cNvSpPr txBox="1"/>
          <p:nvPr/>
        </p:nvSpPr>
        <p:spPr>
          <a:xfrm>
            <a:off x="603250" y="1323515"/>
            <a:ext cx="1250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Why?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D8D3B0B-80AF-202D-3EB0-075B733C7E19}"/>
              </a:ext>
            </a:extLst>
          </p:cNvPr>
          <p:cNvCxnSpPr/>
          <p:nvPr/>
        </p:nvCxnSpPr>
        <p:spPr>
          <a:xfrm>
            <a:off x="673306" y="1969846"/>
            <a:ext cx="960555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4EEDCFD-21DA-0941-8EFB-B207275F09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486817"/>
              </p:ext>
            </p:extLst>
          </p:nvPr>
        </p:nvGraphicFramePr>
        <p:xfrm>
          <a:off x="2252255" y="2490983"/>
          <a:ext cx="6665323" cy="3281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944827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70AFBF-9E69-6D42-BF8E-3FAE8208A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739" y="6324148"/>
            <a:ext cx="9332843" cy="1483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15ABB9-DF7C-8320-E4F5-468DA1EF9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41" y="5682838"/>
            <a:ext cx="1343716" cy="9360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40FE33-A922-DAA2-C385-E0CC9405F5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0342" y="6012824"/>
            <a:ext cx="622648" cy="6226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2DC549-4391-B658-34D2-058E7E8DA2D0}"/>
              </a:ext>
            </a:extLst>
          </p:cNvPr>
          <p:cNvSpPr txBox="1"/>
          <p:nvPr/>
        </p:nvSpPr>
        <p:spPr>
          <a:xfrm>
            <a:off x="11465892" y="5970205"/>
            <a:ext cx="291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C29D01-60E0-511C-2988-5A852342F48C}"/>
              </a:ext>
            </a:extLst>
          </p:cNvPr>
          <p:cNvSpPr txBox="1"/>
          <p:nvPr/>
        </p:nvSpPr>
        <p:spPr>
          <a:xfrm>
            <a:off x="1464383" y="239090"/>
            <a:ext cx="92632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pc="600" dirty="0">
                <a:solidFill>
                  <a:srgbClr val="606060"/>
                </a:solidFill>
              </a:rPr>
              <a:t>Adams County Water Baseline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D05BDE-B7F2-2943-CE55-534F9FA99F89}"/>
              </a:ext>
            </a:extLst>
          </p:cNvPr>
          <p:cNvSpPr txBox="1"/>
          <p:nvPr/>
        </p:nvSpPr>
        <p:spPr>
          <a:xfrm>
            <a:off x="603250" y="1323515"/>
            <a:ext cx="2706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Methodology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D8D3B0B-80AF-202D-3EB0-075B733C7E19}"/>
              </a:ext>
            </a:extLst>
          </p:cNvPr>
          <p:cNvCxnSpPr/>
          <p:nvPr/>
        </p:nvCxnSpPr>
        <p:spPr>
          <a:xfrm>
            <a:off x="673306" y="1969846"/>
            <a:ext cx="960555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382D4841-61C5-EB8E-909D-A198801790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7626284"/>
              </p:ext>
            </p:extLst>
          </p:nvPr>
        </p:nvGraphicFramePr>
        <p:xfrm>
          <a:off x="603250" y="2250000"/>
          <a:ext cx="9859760" cy="3363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771672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70AFBF-9E69-6D42-BF8E-3FAE8208A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739" y="6324148"/>
            <a:ext cx="9332843" cy="1483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15ABB9-DF7C-8320-E4F5-468DA1EF9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41" y="5682838"/>
            <a:ext cx="1343716" cy="9360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40FE33-A922-DAA2-C385-E0CC9405F5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0342" y="6012824"/>
            <a:ext cx="622648" cy="6226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2DC549-4391-B658-34D2-058E7E8DA2D0}"/>
              </a:ext>
            </a:extLst>
          </p:cNvPr>
          <p:cNvSpPr txBox="1"/>
          <p:nvPr/>
        </p:nvSpPr>
        <p:spPr>
          <a:xfrm>
            <a:off x="11465892" y="5970205"/>
            <a:ext cx="291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C29D01-60E0-511C-2988-5A852342F48C}"/>
              </a:ext>
            </a:extLst>
          </p:cNvPr>
          <p:cNvSpPr txBox="1"/>
          <p:nvPr/>
        </p:nvSpPr>
        <p:spPr>
          <a:xfrm>
            <a:off x="1464383" y="239090"/>
            <a:ext cx="92632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pc="600" dirty="0">
                <a:solidFill>
                  <a:srgbClr val="606060"/>
                </a:solidFill>
              </a:rPr>
              <a:t>Adams County Water Baseline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D05BDE-B7F2-2943-CE55-534F9FA99F89}"/>
              </a:ext>
            </a:extLst>
          </p:cNvPr>
          <p:cNvSpPr txBox="1"/>
          <p:nvPr/>
        </p:nvSpPr>
        <p:spPr>
          <a:xfrm>
            <a:off x="603250" y="1323515"/>
            <a:ext cx="7432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Where does County water come from?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D8D3B0B-80AF-202D-3EB0-075B733C7E19}"/>
              </a:ext>
            </a:extLst>
          </p:cNvPr>
          <p:cNvCxnSpPr/>
          <p:nvPr/>
        </p:nvCxnSpPr>
        <p:spPr>
          <a:xfrm>
            <a:off x="673306" y="1969846"/>
            <a:ext cx="960555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Groundwater | Description &amp; Importance | Britannica">
            <a:extLst>
              <a:ext uri="{FF2B5EF4-FFF2-40B4-BE49-F238E27FC236}">
                <a16:creationId xmlns:a16="http://schemas.microsoft.com/office/drawing/2014/main" id="{40E088B8-C0B4-D789-FADF-19358D6BBC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3"/>
          <a:stretch/>
        </p:blipFill>
        <p:spPr bwMode="auto">
          <a:xfrm>
            <a:off x="577411" y="2120989"/>
            <a:ext cx="5078646" cy="352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7E0FD6E-9268-3220-6AC5-A98047A79995}"/>
              </a:ext>
            </a:extLst>
          </p:cNvPr>
          <p:cNvSpPr txBox="1"/>
          <p:nvPr/>
        </p:nvSpPr>
        <p:spPr>
          <a:xfrm>
            <a:off x="6188563" y="2425942"/>
            <a:ext cx="48599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000" dirty="0">
                <a:solidFill>
                  <a:schemeClr val="accent1"/>
                </a:solidFill>
                <a:cs typeface="Arial" panose="020B0604020202020204" pitchFamily="34" charset="0"/>
              </a:rPr>
              <a:t>Surface water or streams</a:t>
            </a:r>
          </a:p>
          <a:p>
            <a:pPr marL="514350" indent="-514350">
              <a:buAutoNum type="arabicPeriod"/>
            </a:pPr>
            <a:r>
              <a:rPr lang="en-US" sz="2000" dirty="0">
                <a:solidFill>
                  <a:schemeClr val="accent1"/>
                </a:solidFill>
                <a:cs typeface="Arial" panose="020B0604020202020204" pitchFamily="34" charset="0"/>
              </a:rPr>
              <a:t>Groundwater that is hydrologically connected to streams </a:t>
            </a:r>
          </a:p>
          <a:p>
            <a:pPr marL="514350" indent="-514350">
              <a:buAutoNum type="arabicPeriod"/>
            </a:pPr>
            <a:r>
              <a:rPr lang="en-US" sz="2000" dirty="0">
                <a:solidFill>
                  <a:schemeClr val="accent1"/>
                </a:solidFill>
                <a:cs typeface="Arial" panose="020B0604020202020204" pitchFamily="34" charset="0"/>
              </a:rPr>
              <a:t>Groundwater that is not hydrologically connected to streams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37F7DD-42FA-2EE8-36A3-B3D38E0694B2}"/>
              </a:ext>
            </a:extLst>
          </p:cNvPr>
          <p:cNvSpPr txBox="1"/>
          <p:nvPr/>
        </p:nvSpPr>
        <p:spPr>
          <a:xfrm>
            <a:off x="6188563" y="4347169"/>
            <a:ext cx="48599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cs typeface="Arial" panose="020B0604020202020204" pitchFamily="34" charset="0"/>
              </a:rPr>
              <a:t>76 Water Providers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  <a:cs typeface="Arial" panose="020B0604020202020204" pitchFamily="34" charset="0"/>
              </a:rPr>
              <a:t>24 primarily reliant on surface water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  <a:cs typeface="Arial" panose="020B0604020202020204" pitchFamily="34" charset="0"/>
              </a:rPr>
              <a:t>52 primarily reliant on groundwater</a:t>
            </a:r>
          </a:p>
        </p:txBody>
      </p:sp>
    </p:spTree>
    <p:extLst>
      <p:ext uri="{BB962C8B-B14F-4D97-AF65-F5344CB8AC3E}">
        <p14:creationId xmlns:p14="http://schemas.microsoft.com/office/powerpoint/2010/main" val="944053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70AFBF-9E69-6D42-BF8E-3FAE8208A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739" y="6324148"/>
            <a:ext cx="9332843" cy="1483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15ABB9-DF7C-8320-E4F5-468DA1EF9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41" y="5682838"/>
            <a:ext cx="1343716" cy="9360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40FE33-A922-DAA2-C385-E0CC9405F5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0342" y="6012824"/>
            <a:ext cx="622648" cy="6226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2DC549-4391-B658-34D2-058E7E8DA2D0}"/>
              </a:ext>
            </a:extLst>
          </p:cNvPr>
          <p:cNvSpPr txBox="1"/>
          <p:nvPr/>
        </p:nvSpPr>
        <p:spPr>
          <a:xfrm>
            <a:off x="11465892" y="5970205"/>
            <a:ext cx="291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C29D01-60E0-511C-2988-5A852342F48C}"/>
              </a:ext>
            </a:extLst>
          </p:cNvPr>
          <p:cNvSpPr txBox="1"/>
          <p:nvPr/>
        </p:nvSpPr>
        <p:spPr>
          <a:xfrm>
            <a:off x="1464383" y="239090"/>
            <a:ext cx="92632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pc="600" dirty="0">
                <a:solidFill>
                  <a:srgbClr val="606060"/>
                </a:solidFill>
              </a:rPr>
              <a:t>Adams County Water Baseline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D05BDE-B7F2-2943-CE55-534F9FA99F89}"/>
              </a:ext>
            </a:extLst>
          </p:cNvPr>
          <p:cNvSpPr txBox="1"/>
          <p:nvPr/>
        </p:nvSpPr>
        <p:spPr>
          <a:xfrm>
            <a:off x="603250" y="1323515"/>
            <a:ext cx="2830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Surface Water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D8D3B0B-80AF-202D-3EB0-075B733C7E19}"/>
              </a:ext>
            </a:extLst>
          </p:cNvPr>
          <p:cNvCxnSpPr/>
          <p:nvPr/>
        </p:nvCxnSpPr>
        <p:spPr>
          <a:xfrm>
            <a:off x="673306" y="1969846"/>
            <a:ext cx="960555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Content Placeholder 4" descr="A map of a river&#10;&#10;Description automatically generated with low confidence">
            <a:extLst>
              <a:ext uri="{FF2B5EF4-FFF2-40B4-BE49-F238E27FC236}">
                <a16:creationId xmlns:a16="http://schemas.microsoft.com/office/drawing/2014/main" id="{B01E3A6B-C7CE-EC23-2EEF-BFC7E447F9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06" y="2153436"/>
            <a:ext cx="3921606" cy="30258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256272-EDF3-CDD3-0EA2-BC1EEECD8FB2}"/>
              </a:ext>
            </a:extLst>
          </p:cNvPr>
          <p:cNvSpPr txBox="1"/>
          <p:nvPr/>
        </p:nvSpPr>
        <p:spPr>
          <a:xfrm>
            <a:off x="5110792" y="2435233"/>
            <a:ext cx="472989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/>
                </a:solidFill>
                <a:cs typeface="Arial" panose="020B0604020202020204" pitchFamily="34" charset="0"/>
              </a:rPr>
              <a:t>Located in the </a:t>
            </a:r>
            <a:r>
              <a:rPr lang="en-US" sz="2200" b="1" dirty="0">
                <a:solidFill>
                  <a:schemeClr val="accent1"/>
                </a:solidFill>
                <a:cs typeface="Arial" panose="020B0604020202020204" pitchFamily="34" charset="0"/>
              </a:rPr>
              <a:t>South Platte Basin.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1"/>
                </a:solidFill>
                <a:cs typeface="Arial" panose="020B0604020202020204" pitchFamily="34" charset="0"/>
              </a:rPr>
              <a:t>Over 4,000 </a:t>
            </a:r>
            <a:r>
              <a:rPr lang="en-US" sz="2200" dirty="0">
                <a:solidFill>
                  <a:schemeClr val="accent1"/>
                </a:solidFill>
                <a:cs typeface="Arial" panose="020B0604020202020204" pitchFamily="34" charset="0"/>
              </a:rPr>
              <a:t>water rights administered under the prior appropriation system.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/>
                </a:solidFill>
                <a:cs typeface="Arial" panose="020B0604020202020204" pitchFamily="34" charset="0"/>
              </a:rPr>
              <a:t>Diversion volumes have increased by </a:t>
            </a:r>
            <a:r>
              <a:rPr lang="en-US" sz="2200" b="1" dirty="0">
                <a:solidFill>
                  <a:schemeClr val="accent1"/>
                </a:solidFill>
                <a:cs typeface="Arial" panose="020B0604020202020204" pitchFamily="34" charset="0"/>
              </a:rPr>
              <a:t>341% </a:t>
            </a:r>
            <a:r>
              <a:rPr lang="en-US" sz="2200" dirty="0">
                <a:solidFill>
                  <a:schemeClr val="accent1"/>
                </a:solidFill>
                <a:cs typeface="Arial" panose="020B0604020202020204" pitchFamily="34" charset="0"/>
              </a:rPr>
              <a:t>between 1980 and 2021.</a:t>
            </a:r>
          </a:p>
        </p:txBody>
      </p:sp>
    </p:spTree>
    <p:extLst>
      <p:ext uri="{BB962C8B-B14F-4D97-AF65-F5344CB8AC3E}">
        <p14:creationId xmlns:p14="http://schemas.microsoft.com/office/powerpoint/2010/main" val="819391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70AFBF-9E69-6D42-BF8E-3FAE8208A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739" y="6324148"/>
            <a:ext cx="9332843" cy="1483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15ABB9-DF7C-8320-E4F5-468DA1EF9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41" y="5682838"/>
            <a:ext cx="1343716" cy="9360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40FE33-A922-DAA2-C385-E0CC9405F5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0342" y="6012824"/>
            <a:ext cx="622648" cy="6226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2DC549-4391-B658-34D2-058E7E8DA2D0}"/>
              </a:ext>
            </a:extLst>
          </p:cNvPr>
          <p:cNvSpPr txBox="1"/>
          <p:nvPr/>
        </p:nvSpPr>
        <p:spPr>
          <a:xfrm>
            <a:off x="11465892" y="5970205"/>
            <a:ext cx="291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C29D01-60E0-511C-2988-5A852342F48C}"/>
              </a:ext>
            </a:extLst>
          </p:cNvPr>
          <p:cNvSpPr txBox="1"/>
          <p:nvPr/>
        </p:nvSpPr>
        <p:spPr>
          <a:xfrm>
            <a:off x="1464383" y="239090"/>
            <a:ext cx="92632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pc="600" dirty="0">
                <a:solidFill>
                  <a:srgbClr val="606060"/>
                </a:solidFill>
              </a:rPr>
              <a:t>Adams County Water Baseline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D05BDE-B7F2-2943-CE55-534F9FA99F89}"/>
              </a:ext>
            </a:extLst>
          </p:cNvPr>
          <p:cNvSpPr txBox="1"/>
          <p:nvPr/>
        </p:nvSpPr>
        <p:spPr>
          <a:xfrm>
            <a:off x="603250" y="1323515"/>
            <a:ext cx="2679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Groundwater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D8D3B0B-80AF-202D-3EB0-075B733C7E19}"/>
              </a:ext>
            </a:extLst>
          </p:cNvPr>
          <p:cNvCxnSpPr/>
          <p:nvPr/>
        </p:nvCxnSpPr>
        <p:spPr>
          <a:xfrm>
            <a:off x="673306" y="1969846"/>
            <a:ext cx="960555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7EBEDF5F-3E1D-92BF-0B46-9A4052F36A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972" y="2169526"/>
            <a:ext cx="4128518" cy="319330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651D8E1-EEDA-6B70-8362-ACC8649877A8}"/>
              </a:ext>
            </a:extLst>
          </p:cNvPr>
          <p:cNvSpPr txBox="1"/>
          <p:nvPr/>
        </p:nvSpPr>
        <p:spPr>
          <a:xfrm>
            <a:off x="5476083" y="2408177"/>
            <a:ext cx="51008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/>
                </a:solidFill>
                <a:cs typeface="Arial" panose="020B0604020202020204" pitchFamily="34" charset="0"/>
              </a:rPr>
              <a:t>Located in the </a:t>
            </a:r>
            <a:r>
              <a:rPr lang="en-US" sz="2200" b="1" dirty="0">
                <a:solidFill>
                  <a:schemeClr val="accent1"/>
                </a:solidFill>
                <a:cs typeface="Arial" panose="020B0604020202020204" pitchFamily="34" charset="0"/>
              </a:rPr>
              <a:t>Denver Basin</a:t>
            </a:r>
            <a:r>
              <a:rPr lang="en-US" sz="2200" dirty="0">
                <a:solidFill>
                  <a:schemeClr val="accent1"/>
                </a:solidFill>
                <a:cs typeface="Arial" panose="020B0604020202020204" pitchFamily="34" charset="0"/>
              </a:rPr>
              <a:t>, with </a:t>
            </a:r>
            <a:r>
              <a:rPr lang="en-US" sz="2200" b="1" dirty="0">
                <a:solidFill>
                  <a:schemeClr val="accent1"/>
                </a:solidFill>
                <a:cs typeface="Arial" panose="020B0604020202020204" pitchFamily="34" charset="0"/>
              </a:rPr>
              <a:t>two Designated Ground Water Basins.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/>
                </a:solidFill>
                <a:cs typeface="Arial" panose="020B0604020202020204" pitchFamily="34" charset="0"/>
              </a:rPr>
              <a:t>Over </a:t>
            </a:r>
            <a:r>
              <a:rPr lang="en-US" sz="2200" b="1" dirty="0">
                <a:solidFill>
                  <a:schemeClr val="accent1"/>
                </a:solidFill>
                <a:cs typeface="Arial" panose="020B0604020202020204" pitchFamily="34" charset="0"/>
              </a:rPr>
              <a:t>14,000</a:t>
            </a:r>
            <a:r>
              <a:rPr lang="en-US" sz="2200" dirty="0">
                <a:solidFill>
                  <a:schemeClr val="accent1"/>
                </a:solidFill>
                <a:cs typeface="Arial" panose="020B0604020202020204" pitchFamily="34" charset="0"/>
              </a:rPr>
              <a:t> constructed well permits.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1"/>
                </a:solidFill>
                <a:cs typeface="Arial" panose="020B0604020202020204" pitchFamily="34" charset="0"/>
              </a:rPr>
              <a:t>40%</a:t>
            </a:r>
            <a:r>
              <a:rPr lang="en-US" sz="2200" dirty="0">
                <a:solidFill>
                  <a:schemeClr val="accent1"/>
                </a:solidFill>
                <a:cs typeface="Arial" panose="020B0604020202020204" pitchFamily="34" charset="0"/>
              </a:rPr>
              <a:t> of well permits are for domestic uses.</a:t>
            </a:r>
            <a:endParaRPr lang="en-US" sz="2200" b="1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8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dams County General Document" ma:contentTypeID="0x0101003024FC35AFB9164D8237D6E92F8FD1D700C7C291D1921DF342A775D32067C3F9CC" ma:contentTypeVersion="22" ma:contentTypeDescription="A general content type for documents used in publishing aspects of the Level 1 and 2 intranet publishing areas.&#10;&#10;This content type has fields that will help keep content relevant and organized on a Level 1 and Level 2 intranet site." ma:contentTypeScope="" ma:versionID="e016a86e63e786f68070acd480a41381">
  <xsd:schema xmlns:xsd="http://www.w3.org/2001/XMLSchema" xmlns:xs="http://www.w3.org/2001/XMLSchema" xmlns:p="http://schemas.microsoft.com/office/2006/metadata/properties" xmlns:ns2="99bf17a7-d2e8-468c-862c-db7bae629acd" xmlns:ns4="392d6ea3-a6f0-4264-8bcd-349b592433d1" targetNamespace="http://schemas.microsoft.com/office/2006/metadata/properties" ma:root="true" ma:fieldsID="7e1af9701104b9e42bf129819c815341" ns2:_="" ns4:_="">
    <xsd:import namespace="99bf17a7-d2e8-468c-862c-db7bae629acd"/>
    <xsd:import namespace="392d6ea3-a6f0-4264-8bcd-349b592433d1"/>
    <xsd:element name="properties">
      <xsd:complexType>
        <xsd:sequence>
          <xsd:element name="documentManagement">
            <xsd:complexType>
              <xsd:all>
                <xsd:element ref="ns2:PublishingStartDate" minOccurs="0"/>
                <xsd:element ref="ns2:PublishingExpirationDate" minOccurs="0"/>
                <xsd:element ref="ns4:AdamsTypicalFormUsage"/>
                <xsd:element ref="ns4:AdamsDepartmentInternal"/>
                <xsd:element ref="ns4:AdamsFormStatus"/>
                <xsd:element ref="ns4:Review_x0020_Date"/>
                <xsd:element ref="ns4:Delete_x0020_Date"/>
                <xsd:element ref="ns4:AdamsYesNoChoiceColumn"/>
                <xsd:element ref="ns4:AdamsHummingbirdDocumentNumber" minOccurs="0"/>
                <xsd:element ref="ns2:Audience" minOccurs="0"/>
                <xsd:element ref="ns4:AdamsDisplayCategory1" minOccurs="0"/>
                <xsd:element ref="ns4:AdamsDisplayCategory2" minOccurs="0"/>
                <xsd:element ref="ns4:AdamsDisplayCategory3" minOccurs="0"/>
                <xsd:element ref="ns4:AdamsDisplayCategory4" minOccurs="0"/>
                <xsd:element ref="ns4:AdamsDisplayCategory5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bf17a7-d2e8-468c-862c-db7bae629acd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2" nillable="true" ma:displayName="Scheduling Start Date" ma:description="Scheduling Start Date is a site column created by the Publishing feature. It is used to specify the date and time on which this page will first appear to site visitors." ma:format="DateTime" ma:internalName="PublishingStartDate" ma:readOnly="false">
      <xsd:simpleType>
        <xsd:restriction base="dms:Unknown"/>
      </xsd:simpleType>
    </xsd:element>
    <xsd:element name="PublishingExpirationDate" ma:index="3" nillable="true" ma:displayName="Scheduling End Date" ma:description="Scheduling End Date is a site column created by the Publishing feature. It is used to specify the date and time on which this page will no longer appear to site visitors." ma:format="DateTime" ma:internalName="PublishingExpirationDate" ma:readOnly="false">
      <xsd:simpleType>
        <xsd:restriction base="dms:Unknown"/>
      </xsd:simpleType>
    </xsd:element>
    <xsd:element name="Audience" ma:index="12" nillable="true" ma:displayName="Target Audiences" ma:description="" ma:internalName="Audienc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2d6ea3-a6f0-4264-8bcd-349b592433d1" elementFormDefault="qualified">
    <xsd:import namespace="http://schemas.microsoft.com/office/2006/documentManagement/types"/>
    <xsd:import namespace="http://schemas.microsoft.com/office/infopath/2007/PartnerControls"/>
    <xsd:element name="AdamsTypicalFormUsage" ma:index="5" ma:displayName="Description of Use" ma:description="A short, concise description of why the form might be used and by whom it should be used.  Routing approval might be included." ma:internalName="AdamsTypicalFormUsage" ma:readOnly="false">
      <xsd:simpleType>
        <xsd:restriction base="dms:Text">
          <xsd:maxLength value="255"/>
        </xsd:restriction>
      </xsd:simpleType>
    </xsd:element>
    <xsd:element name="AdamsDepartmentInternal" ma:index="6" ma:displayName="Department or Office" ma:description="Originating department or office for the form." ma:format="Dropdown" ma:internalName="AdamsDepartmentInternal" ma:readOnly="false">
      <xsd:simpleType>
        <xsd:restriction base="dms:Choice">
          <xsd:enumeration value="Assessor"/>
          <xsd:enumeration value="Board of Retirement"/>
          <xsd:enumeration value="Clerk and Recorder"/>
          <xsd:enumeration value="Commissioner"/>
          <xsd:enumeration value="Community Corrections Administration"/>
          <xsd:enumeration value="Coroner"/>
          <xsd:enumeration value="County Attorney's Office"/>
          <xsd:enumeration value="District Attorney"/>
          <xsd:enumeration value="Facility Operations"/>
          <xsd:enumeration value="Finance and Information Technology"/>
          <xsd:enumeration value="Fleet Management and Animal Shelter/Adoption Center"/>
          <xsd:enumeration value="Human Development"/>
          <xsd:enumeration value="Human Resources"/>
          <xsd:enumeration value="Parks and Community Resources"/>
          <xsd:enumeration value="Planning and Development"/>
          <xsd:enumeration value="Public Trustee"/>
          <xsd:enumeration value="Public Works"/>
          <xsd:enumeration value="Sheriff"/>
          <xsd:enumeration value="Social Services"/>
          <xsd:enumeration value="Surveyor"/>
          <xsd:enumeration value="Treasurer"/>
          <xsd:enumeration value="Veterans Service"/>
        </xsd:restriction>
      </xsd:simpleType>
    </xsd:element>
    <xsd:element name="AdamsFormStatus" ma:index="7" ma:displayName="Status" ma:default="Not Started" ma:description="Set form to publish when it is ready to appear on the web." ma:format="Dropdown" ma:internalName="AdamsFormStatus" ma:readOnly="false">
      <xsd:simpleType>
        <xsd:restriction base="dms:Choice">
          <xsd:enumeration value="Not Started"/>
          <xsd:enumeration value="Draft"/>
          <xsd:enumeration value="Reviewed"/>
          <xsd:enumeration value="Scheduled"/>
          <xsd:enumeration value="Published"/>
          <xsd:enumeration value="Final"/>
          <xsd:enumeration value="Expired"/>
        </xsd:restriction>
      </xsd:simpleType>
    </xsd:element>
    <xsd:element name="Review_x0020_Date" ma:index="8" ma:displayName="Review Date" ma:description="Date this item should be reviewed for current relevance." ma:format="DateOnly" ma:internalName="Review_x0020_Date" ma:readOnly="false">
      <xsd:simpleType>
        <xsd:restriction base="dms:DateTime"/>
      </xsd:simpleType>
    </xsd:element>
    <xsd:element name="Delete_x0020_Date" ma:index="9" ma:displayName="Purge Date" ma:description="Date this item should be deleted or purged.  This field should be used help facilitate removing expired or no longer relevant content." ma:format="DateOnly" ma:internalName="Delete_x0020_Date" ma:readOnly="false">
      <xsd:simpleType>
        <xsd:restriction base="dms:DateTime"/>
      </xsd:simpleType>
    </xsd:element>
    <xsd:element name="AdamsYesNoChoiceColumn" ma:index="10" ma:displayName="Display" ma:default="YES" ma:description="Indicates if you would like to display the selected item." ma:format="Dropdown" ma:internalName="AdamsDisplay" ma:readOnly="false">
      <xsd:simpleType>
        <xsd:restriction base="dms:Choice">
          <xsd:enumeration value="YES"/>
          <xsd:enumeration value="NO"/>
        </xsd:restriction>
      </xsd:simpleType>
    </xsd:element>
    <xsd:element name="AdamsHummingbirdDocumentNumber" ma:index="11" nillable="true" ma:displayName="Doc Number" ma:description="If this form is original to Hummingbird specify the doc number." ma:internalName="AdamsHummingbirdDocumentNumber" ma:readOnly="false">
      <xsd:simpleType>
        <xsd:restriction base="dms:Text">
          <xsd:maxLength value="255"/>
        </xsd:restriction>
      </xsd:simpleType>
    </xsd:element>
    <xsd:element name="AdamsDisplayCategory1" ma:index="13" nillable="true" ma:displayName="Display Category 1" ma:description="Use this field to indicate a display category." ma:internalName="AdamsDisplayCategory1" ma:readOnly="false">
      <xsd:simpleType>
        <xsd:restriction base="dms:Text">
          <xsd:maxLength value="255"/>
        </xsd:restriction>
      </xsd:simpleType>
    </xsd:element>
    <xsd:element name="AdamsDisplayCategory2" ma:index="14" nillable="true" ma:displayName="Display Category 2" ma:description="Use this field to indicate a display category." ma:internalName="AdamsDisplayCategory2" ma:readOnly="false">
      <xsd:simpleType>
        <xsd:restriction base="dms:Text">
          <xsd:maxLength value="255"/>
        </xsd:restriction>
      </xsd:simpleType>
    </xsd:element>
    <xsd:element name="AdamsDisplayCategory3" ma:index="15" nillable="true" ma:displayName="Display Category 3" ma:description="Use this field to indicate a display category." ma:internalName="AdamsDisplayCategory3" ma:readOnly="false">
      <xsd:simpleType>
        <xsd:restriction base="dms:Text">
          <xsd:maxLength value="255"/>
        </xsd:restriction>
      </xsd:simpleType>
    </xsd:element>
    <xsd:element name="AdamsDisplayCategory4" ma:index="16" nillable="true" ma:displayName="Display Category 4" ma:description="Use this field to indicate a display category." ma:internalName="AdamsDisplayCategory4" ma:readOnly="false">
      <xsd:simpleType>
        <xsd:restriction base="dms:Text">
          <xsd:maxLength value="255"/>
        </xsd:restriction>
      </xsd:simpleType>
    </xsd:element>
    <xsd:element name="AdamsDisplayCategory5" ma:index="17" nillable="true" ma:displayName="Display Category 5" ma:description="Use this field to indicate a display category." ma:internalName="AdamsDisplayCategory5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8" ma:displayName="Content Type" ma:readOnly="true"/>
        <xsd:element ref="dc:title" minOccurs="0" maxOccurs="1" ma:index="1" ma:displayName="Item"/>
        <xsd:element ref="dc:subject" minOccurs="0" maxOccurs="1"/>
        <xsd:element ref="dc:description" minOccurs="0" maxOccurs="1"/>
        <xsd:element name="keywords" minOccurs="0" maxOccurs="1" type="xsd:string" ma:index="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udience xmlns="99bf17a7-d2e8-468c-862c-db7bae629acd" xsi:nil="true"/>
    <AdamsDisplayCategory5 xmlns="392d6ea3-a6f0-4264-8bcd-349b592433d1" xsi:nil="true"/>
    <AdamsDisplayCategory4 xmlns="392d6ea3-a6f0-4264-8bcd-349b592433d1" xsi:nil="true"/>
    <Delete_x0020_Date xmlns="392d6ea3-a6f0-4264-8bcd-349b592433d1">2037-12-05T07:00:00+00:00</Delete_x0020_Date>
    <PublishingExpirationDate xmlns="99bf17a7-d2e8-468c-862c-db7bae629acd" xsi:nil="true"/>
    <AdamsDepartmentInternal xmlns="392d6ea3-a6f0-4264-8bcd-349b592433d1">Finance and Information Technology</AdamsDepartmentInternal>
    <AdamsHummingbirdDocumentNumber xmlns="392d6ea3-a6f0-4264-8bcd-349b592433d1" xsi:nil="true"/>
    <AdamsYesNoChoiceColumn xmlns="392d6ea3-a6f0-4264-8bcd-349b592433d1">YES</AdamsYesNoChoiceColumn>
    <AdamsFormStatus xmlns="392d6ea3-a6f0-4264-8bcd-349b592433d1">Published</AdamsFormStatus>
    <Review_x0020_Date xmlns="392d6ea3-a6f0-4264-8bcd-349b592433d1">2035-12-04T07:00:00+00:00</Review_x0020_Date>
    <PublishingStartDate xmlns="99bf17a7-d2e8-468c-862c-db7bae629acd" xsi:nil="true"/>
    <AdamsDisplayCategory1 xmlns="392d6ea3-a6f0-4264-8bcd-349b592433d1" xsi:nil="true"/>
    <AdamsDisplayCategory3 xmlns="392d6ea3-a6f0-4264-8bcd-349b592433d1" xsi:nil="true"/>
    <AdamsTypicalFormUsage xmlns="392d6ea3-a6f0-4264-8bcd-349b592433d1">PowerPoint template for Adams County employees to use.</AdamsTypicalFormUsage>
    <AdamsDisplayCategory2 xmlns="392d6ea3-a6f0-4264-8bcd-349b592433d1" xsi:nil="true"/>
  </documentManagement>
</p:properties>
</file>

<file path=customXml/item3.xml><?xml version="1.0" encoding="utf-8"?>
<?mso-contentType ?>
<FormTemplates xmlns="http://schemas.microsoft.com/sharepoint/v3/contenttype/forms"/>
</file>

<file path=customXml/itemProps1.xml><?xml version="1.0" encoding="utf-8"?>
<ds:datastoreItem xmlns:ds="http://schemas.openxmlformats.org/officeDocument/2006/customXml" ds:itemID="{F786B5B5-B581-4916-8963-9407AFA79D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bf17a7-d2e8-468c-862c-db7bae629acd"/>
    <ds:schemaRef ds:uri="392d6ea3-a6f0-4264-8bcd-349b592433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B9F9099-0999-4BF6-B325-64E02EF6C66B}">
  <ds:schemaRefs>
    <ds:schemaRef ds:uri="http://schemas.microsoft.com/office/2006/metadata/properties"/>
    <ds:schemaRef ds:uri="http://schemas.microsoft.com/office/infopath/2007/PartnerControls"/>
    <ds:schemaRef ds:uri="23e4a3c3-4c06-4b35-9ee2-fce58ed16856"/>
    <ds:schemaRef ds:uri="14c75383-7a0d-44d6-b84f-b482a9c5c226"/>
    <ds:schemaRef ds:uri="99bf17a7-d2e8-468c-862c-db7bae629acd"/>
    <ds:schemaRef ds:uri="392d6ea3-a6f0-4264-8bcd-349b592433d1"/>
  </ds:schemaRefs>
</ds:datastoreItem>
</file>

<file path=customXml/itemProps3.xml><?xml version="1.0" encoding="utf-8"?>
<ds:datastoreItem xmlns:ds="http://schemas.openxmlformats.org/officeDocument/2006/customXml" ds:itemID="{9C744DE3-5EAD-48F8-BBC4-99C4A311AD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666</Words>
  <Application>Microsoft Office PowerPoint</Application>
  <PresentationFormat>Widescreen</PresentationFormat>
  <Paragraphs>151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keywords>PowerPoint template for Adams County employees to use.</cp:keywords>
  <cp:lastModifiedBy>admin@i-70reap.com</cp:lastModifiedBy>
  <cp:revision>34</cp:revision>
  <dcterms:created xsi:type="dcterms:W3CDTF">2023-11-29T03:53:36Z</dcterms:created>
  <dcterms:modified xsi:type="dcterms:W3CDTF">2024-04-18T15:52:37Z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0x0101003024FC35AFB9164D8237D6E92F8FD1D700C7C291D1921DF342A775D32067C3F9CC</vt:lpwstr>
  </property>
  <property fmtid="{D5CDD505-2E9C-101B-9397-08002B2CF9AE}" pid="3" name="MediaServiceImageTags">
    <vt:lpwstr/>
  </property>
</Properties>
</file>