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337" r:id="rId3"/>
    <p:sldId id="338" r:id="rId4"/>
    <p:sldId id="339" r:id="rId5"/>
    <p:sldId id="340" r:id="rId6"/>
    <p:sldId id="341" r:id="rId7"/>
    <p:sldId id="342" r:id="rId8"/>
  </p:sldIdLst>
  <p:sldSz cx="13817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193553"/>
    <a:srgbClr val="01B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91" d="100"/>
          <a:sy n="91" d="100"/>
        </p:scale>
        <p:origin x="9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421" cy="459074"/>
          </a:xfrm>
          <a:prstGeom prst="rect">
            <a:avLst/>
          </a:prstGeom>
        </p:spPr>
        <p:txBody>
          <a:bodyPr vert="horz" lIns="89730" tIns="44865" rIns="89730" bIns="448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027" y="0"/>
            <a:ext cx="2972421" cy="459074"/>
          </a:xfrm>
          <a:prstGeom prst="rect">
            <a:avLst/>
          </a:prstGeom>
        </p:spPr>
        <p:txBody>
          <a:bodyPr vert="horz" lIns="89730" tIns="44865" rIns="89730" bIns="44865" rtlCol="0"/>
          <a:lstStyle>
            <a:lvl1pPr algn="r">
              <a:defRPr sz="1200"/>
            </a:lvl1pPr>
          </a:lstStyle>
          <a:p>
            <a:fld id="{19FBC5F5-41C4-4F8E-B79D-46606286800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30" tIns="44865" rIns="89730" bIns="448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21" y="4400238"/>
            <a:ext cx="5485158" cy="3600762"/>
          </a:xfrm>
          <a:prstGeom prst="rect">
            <a:avLst/>
          </a:prstGeom>
        </p:spPr>
        <p:txBody>
          <a:bodyPr vert="horz" lIns="89730" tIns="44865" rIns="89730" bIns="448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684927"/>
            <a:ext cx="2972421" cy="459074"/>
          </a:xfrm>
          <a:prstGeom prst="rect">
            <a:avLst/>
          </a:prstGeom>
        </p:spPr>
        <p:txBody>
          <a:bodyPr vert="horz" lIns="89730" tIns="44865" rIns="89730" bIns="448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027" y="8684927"/>
            <a:ext cx="2972421" cy="459074"/>
          </a:xfrm>
          <a:prstGeom prst="rect">
            <a:avLst/>
          </a:prstGeom>
        </p:spPr>
        <p:txBody>
          <a:bodyPr vert="horz" lIns="89730" tIns="44865" rIns="89730" bIns="44865" rtlCol="0" anchor="b"/>
          <a:lstStyle>
            <a:lvl1pPr algn="r">
              <a:defRPr sz="1200"/>
            </a:lvl1pPr>
          </a:lstStyle>
          <a:p>
            <a:fld id="{8E46A6DE-FC8E-44D4-A078-A53B62439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9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35E0C-268C-44CD-8951-35AF7D997FC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EEE40-E559-4C0F-A9B9-A3E0BC8A4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71"/>
            <a:ext cx="13817597" cy="77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62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35E0C-268C-44CD-8951-35AF7D997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0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88220" y="413808"/>
            <a:ext cx="2979420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9960" y="413808"/>
            <a:ext cx="8765540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35E0C-268C-44CD-8951-35AF7D997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0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275B71-C910-419A-B141-BE73DAE19D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1"/>
            <a:ext cx="13817599" cy="7771256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FC7F961-3BF7-41AA-A2EC-12DD61221017}"/>
              </a:ext>
            </a:extLst>
          </p:cNvPr>
          <p:cNvSpPr txBox="1">
            <a:spLocks/>
          </p:cNvSpPr>
          <p:nvPr userDrawn="1"/>
        </p:nvSpPr>
        <p:spPr>
          <a:xfrm>
            <a:off x="219079" y="7203864"/>
            <a:ext cx="4663440" cy="4138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60" dirty="0">
                <a:latin typeface="Tw Cen MT" panose="020B0602020104020603" pitchFamily="34" charset="0"/>
              </a:rPr>
              <a:t>Rocky Mountain Industrials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3C8736-480C-474B-A7E4-6B1DF1D565A1}"/>
              </a:ext>
            </a:extLst>
          </p:cNvPr>
          <p:cNvSpPr txBox="1">
            <a:spLocks/>
          </p:cNvSpPr>
          <p:nvPr userDrawn="1"/>
        </p:nvSpPr>
        <p:spPr>
          <a:xfrm>
            <a:off x="10384457" y="7203864"/>
            <a:ext cx="3108960" cy="4138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9D35E0C-268C-44CD-8951-35AF7D997FC2}" type="slidenum">
              <a:rPr lang="en-US" sz="1360" smtClean="0">
                <a:latin typeface="Tw Cen MT" panose="020B0602020104020603" pitchFamily="34" charset="0"/>
              </a:rPr>
              <a:pPr algn="r"/>
              <a:t>‹#›</a:t>
            </a:fld>
            <a:endParaRPr lang="en-US" sz="136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00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275B71-C910-419A-B141-BE73DAE19D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143"/>
            <a:ext cx="13817597" cy="777125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9286" y="7203864"/>
            <a:ext cx="4663440" cy="413808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9354" y="7203864"/>
            <a:ext cx="3108960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D35E0C-268C-44CD-8951-35AF7D997F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389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80C365-2489-4436-9138-5B44F92E9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1"/>
            <a:ext cx="13817599" cy="77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1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CE6EB7-2294-4361-8B3A-308099888E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143"/>
            <a:ext cx="13817599" cy="77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57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1E2F35-1806-45A4-97A3-A3E909A4E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1"/>
            <a:ext cx="13817599" cy="77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783F74-9847-4B53-BC2F-5F6FB74546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1"/>
            <a:ext cx="13817599" cy="77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4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4280" y="1119082"/>
            <a:ext cx="6995160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35E0C-268C-44CD-8951-35AF7D997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98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74280" y="1119082"/>
            <a:ext cx="6995160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35E0C-268C-44CD-8951-35AF7D997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0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35E0C-268C-44CD-8951-35AF7D997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6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281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2674C71-08BA-0487-D72E-E7FB10FB7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424" y="405049"/>
            <a:ext cx="3169511" cy="2448448"/>
          </a:xfrm>
          <a:prstGeom prst="rect">
            <a:avLst/>
          </a:prstGeom>
        </p:spPr>
      </p:pic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64CB67A4-135F-033A-DE20-5A5939F73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9" y="285960"/>
            <a:ext cx="4563160" cy="2567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E9EC1A-A1B3-C036-B008-F331BF4AEEF0}"/>
              </a:ext>
            </a:extLst>
          </p:cNvPr>
          <p:cNvSpPr txBox="1"/>
          <p:nvPr/>
        </p:nvSpPr>
        <p:spPr>
          <a:xfrm>
            <a:off x="386479" y="3251152"/>
            <a:ext cx="5486400" cy="257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Denver-based company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Develop commercial/industrial projects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Focus on transportation, construction materials, and commodities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Owner of the Rocky Mountain Rail Park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85D43A-084B-D2AD-C3F1-9315FD96C505}"/>
              </a:ext>
            </a:extLst>
          </p:cNvPr>
          <p:cNvSpPr txBox="1"/>
          <p:nvPr/>
        </p:nvSpPr>
        <p:spPr>
          <a:xfrm>
            <a:off x="5749791" y="3251152"/>
            <a:ext cx="5486400" cy="207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620-acre commercial/industrial rail park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Located 25 miles east of Downtown Denver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Connected to the Union Pacific Railroad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Construction is 95% complete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4BB8FD-BD55-8D8F-F429-A9346E56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3051" y="1017710"/>
            <a:ext cx="1896522" cy="573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24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A21CEA-6F8E-DF68-364F-DB92325BC2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20" b="2491"/>
          <a:stretch/>
        </p:blipFill>
        <p:spPr>
          <a:xfrm>
            <a:off x="1217236" y="496765"/>
            <a:ext cx="11383128" cy="67788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03B889-4778-980B-ECFE-92DDA18AF898}"/>
              </a:ext>
            </a:extLst>
          </p:cNvPr>
          <p:cNvSpPr txBox="1"/>
          <p:nvPr/>
        </p:nvSpPr>
        <p:spPr>
          <a:xfrm>
            <a:off x="8339992" y="4879731"/>
            <a:ext cx="49715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Land purchased in February 2018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Project approved by Adams County BOCC in September 2020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First lot sale in January 2021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Construction commenced March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63CD8-B215-23D9-5BC6-5976A9322EDD}"/>
              </a:ext>
            </a:extLst>
          </p:cNvPr>
          <p:cNvSpPr txBox="1"/>
          <p:nvPr/>
        </p:nvSpPr>
        <p:spPr>
          <a:xfrm>
            <a:off x="8339992" y="988770"/>
            <a:ext cx="435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Driving Distances to RMRP</a:t>
            </a:r>
          </a:p>
        </p:txBody>
      </p:sp>
    </p:spTree>
    <p:extLst>
      <p:ext uri="{BB962C8B-B14F-4D97-AF65-F5344CB8AC3E}">
        <p14:creationId xmlns:p14="http://schemas.microsoft.com/office/powerpoint/2010/main" val="646313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E14E80-0BF5-E979-A93F-A833AFB8A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93" y="2849820"/>
            <a:ext cx="12821613" cy="39431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DFC5238-FDC3-4A2F-8D3D-C03F9B91C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6" y="400254"/>
            <a:ext cx="2798063" cy="2161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DD7FF2-C4CE-93C2-4E05-10AB26D5CB51}"/>
              </a:ext>
            </a:extLst>
          </p:cNvPr>
          <p:cNvSpPr txBox="1"/>
          <p:nvPr/>
        </p:nvSpPr>
        <p:spPr>
          <a:xfrm>
            <a:off x="3555724" y="724014"/>
            <a:ext cx="9851939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460 acres of saleable/leasable land, 316 acres remaining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Interested companies are looking to build state of the art flagship facilities 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Excellent access to main transportation corridors (road, rail, air)</a:t>
            </a:r>
          </a:p>
        </p:txBody>
      </p:sp>
    </p:spTree>
    <p:extLst>
      <p:ext uri="{BB962C8B-B14F-4D97-AF65-F5344CB8AC3E}">
        <p14:creationId xmlns:p14="http://schemas.microsoft.com/office/powerpoint/2010/main" val="441575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D72C2-32F0-B6D0-D187-D3308C935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6" y="907391"/>
            <a:ext cx="12757727" cy="5957617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D5127A1-2A1C-8DE4-7C88-8F4452948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3" y="1054882"/>
            <a:ext cx="2494898" cy="1927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617B06-FB3A-7F51-9D1A-1D75E6E19DC0}"/>
              </a:ext>
            </a:extLst>
          </p:cNvPr>
          <p:cNvSpPr txBox="1"/>
          <p:nvPr/>
        </p:nvSpPr>
        <p:spPr>
          <a:xfrm>
            <a:off x="4149152" y="2124042"/>
            <a:ext cx="5100356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4 miles of rail currently constructed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Up to 16 miles of rail at full buildout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Rail services provided on site by Patriot Rail</a:t>
            </a:r>
          </a:p>
        </p:txBody>
      </p:sp>
    </p:spTree>
    <p:extLst>
      <p:ext uri="{BB962C8B-B14F-4D97-AF65-F5344CB8AC3E}">
        <p14:creationId xmlns:p14="http://schemas.microsoft.com/office/powerpoint/2010/main" val="1062064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91C00-CD87-F44C-49DC-2DF903F29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423" y="874364"/>
            <a:ext cx="9013631" cy="6023672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4E2CD0E-A43D-D1B6-C5E2-D7B0A346A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9" y="150072"/>
            <a:ext cx="3169511" cy="24484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B1C09E-2C1A-A67B-D7BF-AE660E1C5141}"/>
              </a:ext>
            </a:extLst>
          </p:cNvPr>
          <p:cNvSpPr txBox="1"/>
          <p:nvPr/>
        </p:nvSpPr>
        <p:spPr>
          <a:xfrm>
            <a:off x="254160" y="2909482"/>
            <a:ext cx="3495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Water and wastewater are provided on site through the Rocky Mountain Rail Park Metropolitan District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Regional stormwater management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Road improvements to adjacent roadways (Colfax Ave. &amp; Peterson Rd.)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500-1000 jobs estimated on site.</a:t>
            </a:r>
          </a:p>
        </p:txBody>
      </p:sp>
    </p:spTree>
    <p:extLst>
      <p:ext uri="{BB962C8B-B14F-4D97-AF65-F5344CB8AC3E}">
        <p14:creationId xmlns:p14="http://schemas.microsoft.com/office/powerpoint/2010/main" val="1584393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in tracks in a desert&#10;&#10;Description automatically generated">
            <a:extLst>
              <a:ext uri="{FF2B5EF4-FFF2-40B4-BE49-F238E27FC236}">
                <a16:creationId xmlns:a16="http://schemas.microsoft.com/office/drawing/2014/main" id="{B29887BC-1D25-6B1F-C41E-B9D71A83C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45" y="364625"/>
            <a:ext cx="4937760" cy="3291840"/>
          </a:xfrm>
          <a:prstGeom prst="rect">
            <a:avLst/>
          </a:prstGeom>
        </p:spPr>
      </p:pic>
      <p:pic>
        <p:nvPicPr>
          <p:cNvPr id="5" name="Picture 4" descr="A long shot of a field&#10;&#10;Description automatically generated">
            <a:extLst>
              <a:ext uri="{FF2B5EF4-FFF2-40B4-BE49-F238E27FC236}">
                <a16:creationId xmlns:a16="http://schemas.microsoft.com/office/drawing/2014/main" id="{14819A71-A150-29C5-CA92-70FB9436E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1" b="38836"/>
          <a:stretch/>
        </p:blipFill>
        <p:spPr>
          <a:xfrm>
            <a:off x="306647" y="2123833"/>
            <a:ext cx="6706639" cy="2161505"/>
          </a:xfrm>
          <a:prstGeom prst="rect">
            <a:avLst/>
          </a:prstGeom>
        </p:spPr>
      </p:pic>
      <p:pic>
        <p:nvPicPr>
          <p:cNvPr id="7" name="Picture 6" descr="A building under construction in a field&#10;&#10;Description automatically generated">
            <a:extLst>
              <a:ext uri="{FF2B5EF4-FFF2-40B4-BE49-F238E27FC236}">
                <a16:creationId xmlns:a16="http://schemas.microsoft.com/office/drawing/2014/main" id="{075B1549-05C4-8B8E-8FF3-8767E951F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981" y="4000500"/>
            <a:ext cx="4937760" cy="329184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755FB6A-CB95-240D-CE3D-C429C80ED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4" y="200182"/>
            <a:ext cx="2343511" cy="1810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D9466D-4156-6D88-30CB-968AEC3C3910}"/>
              </a:ext>
            </a:extLst>
          </p:cNvPr>
          <p:cNvSpPr txBox="1"/>
          <p:nvPr/>
        </p:nvSpPr>
        <p:spPr>
          <a:xfrm>
            <a:off x="3332663" y="686078"/>
            <a:ext cx="2262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Q&amp;A</a:t>
            </a:r>
          </a:p>
        </p:txBody>
      </p:sp>
      <p:pic>
        <p:nvPicPr>
          <p:cNvPr id="11" name="Picture 10" descr="A large warehouse building with parking lot&#10;&#10;Description automatically generated">
            <a:extLst>
              <a:ext uri="{FF2B5EF4-FFF2-40B4-BE49-F238E27FC236}">
                <a16:creationId xmlns:a16="http://schemas.microsoft.com/office/drawing/2014/main" id="{55D923E5-EEBE-AD68-FAB2-EBE1EA7013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1" t="35595" r="-1" b="8009"/>
          <a:stretch/>
        </p:blipFill>
        <p:spPr>
          <a:xfrm>
            <a:off x="1732609" y="4416942"/>
            <a:ext cx="5824565" cy="266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62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75707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22812</TotalTime>
  <Words>174</Words>
  <Application>Microsoft Office PowerPoint</Application>
  <PresentationFormat>Custom</PresentationFormat>
  <Paragraphs>25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Tw Cen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Fallin</dc:creator>
  <cp:lastModifiedBy>admin@i-70reap.com</cp:lastModifiedBy>
  <cp:revision>130</cp:revision>
  <cp:lastPrinted>2023-10-04T17:36:15Z</cp:lastPrinted>
  <dcterms:created xsi:type="dcterms:W3CDTF">2021-02-06T00:26:18Z</dcterms:created>
  <dcterms:modified xsi:type="dcterms:W3CDTF">2024-10-08T19:41:37Z</dcterms:modified>
</cp:coreProperties>
</file>