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6" r:id="rId6"/>
    <p:sldId id="263" r:id="rId7"/>
    <p:sldId id="277" r:id="rId8"/>
    <p:sldId id="278" r:id="rId9"/>
    <p:sldId id="281" r:id="rId10"/>
    <p:sldId id="283" r:id="rId11"/>
    <p:sldId id="279" r:id="rId12"/>
    <p:sldId id="285" r:id="rId13"/>
    <p:sldId id="282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4830"/>
    <a:srgbClr val="BF4E14"/>
    <a:srgbClr val="FAF0E6"/>
    <a:srgbClr val="2C5272"/>
    <a:srgbClr val="4682B4"/>
    <a:srgbClr val="699BC5"/>
    <a:srgbClr val="A1C1DB"/>
    <a:srgbClr val="4F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D9541C-471D-4BBF-9CD0-E489158E9A56}" v="24" dt="2025-07-10T14:35:57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Gleason" userId="af69164f-0666-4003-a167-247cf6ab4d66" providerId="ADAL" clId="{D8D9541C-471D-4BBF-9CD0-E489158E9A56}"/>
    <pc:docChg chg="custSel addSld modSld">
      <pc:chgData name="Ella Gleason" userId="af69164f-0666-4003-a167-247cf6ab4d66" providerId="ADAL" clId="{D8D9541C-471D-4BBF-9CD0-E489158E9A56}" dt="2025-07-10T14:36:04.251" v="266" actId="1076"/>
      <pc:docMkLst>
        <pc:docMk/>
      </pc:docMkLst>
      <pc:sldChg chg="modSp mod">
        <pc:chgData name="Ella Gleason" userId="af69164f-0666-4003-a167-247cf6ab4d66" providerId="ADAL" clId="{D8D9541C-471D-4BBF-9CD0-E489158E9A56}" dt="2025-07-09T13:09:24.871" v="153" actId="20577"/>
        <pc:sldMkLst>
          <pc:docMk/>
          <pc:sldMk cId="3106381363" sldId="263"/>
        </pc:sldMkLst>
        <pc:spChg chg="mod">
          <ac:chgData name="Ella Gleason" userId="af69164f-0666-4003-a167-247cf6ab4d66" providerId="ADAL" clId="{D8D9541C-471D-4BBF-9CD0-E489158E9A56}" dt="2025-07-09T13:09:24.871" v="153" actId="20577"/>
          <ac:spMkLst>
            <pc:docMk/>
            <pc:sldMk cId="3106381363" sldId="263"/>
            <ac:spMk id="14" creationId="{1F2640BA-0B6E-5F96-4664-DE48C116CCED}"/>
          </ac:spMkLst>
        </pc:spChg>
      </pc:sldChg>
      <pc:sldChg chg="addSp modSp mod">
        <pc:chgData name="Ella Gleason" userId="af69164f-0666-4003-a167-247cf6ab4d66" providerId="ADAL" clId="{D8D9541C-471D-4BBF-9CD0-E489158E9A56}" dt="2025-07-09T16:27:44.366" v="157" actId="20577"/>
        <pc:sldMkLst>
          <pc:docMk/>
          <pc:sldMk cId="3850083885" sldId="279"/>
        </pc:sldMkLst>
        <pc:spChg chg="mod">
          <ac:chgData name="Ella Gleason" userId="af69164f-0666-4003-a167-247cf6ab4d66" providerId="ADAL" clId="{D8D9541C-471D-4BBF-9CD0-E489158E9A56}" dt="2025-07-09T16:27:44.366" v="157" actId="20577"/>
          <ac:spMkLst>
            <pc:docMk/>
            <pc:sldMk cId="3850083885" sldId="279"/>
            <ac:spMk id="3" creationId="{EC3B2508-4E38-12AC-DAEC-B98D64630BDE}"/>
          </ac:spMkLst>
        </pc:spChg>
        <pc:spChg chg="add mod">
          <ac:chgData name="Ella Gleason" userId="af69164f-0666-4003-a167-247cf6ab4d66" providerId="ADAL" clId="{D8D9541C-471D-4BBF-9CD0-E489158E9A56}" dt="2025-07-09T13:01:05.829" v="51" actId="1076"/>
          <ac:spMkLst>
            <pc:docMk/>
            <pc:sldMk cId="3850083885" sldId="279"/>
            <ac:spMk id="9" creationId="{C200DDA2-AB86-7122-732A-E75D6634DED1}"/>
          </ac:spMkLst>
        </pc:spChg>
        <pc:picChg chg="add mod">
          <ac:chgData name="Ella Gleason" userId="af69164f-0666-4003-a167-247cf6ab4d66" providerId="ADAL" clId="{D8D9541C-471D-4BBF-9CD0-E489158E9A56}" dt="2025-07-09T12:59:59.882" v="20" actId="1076"/>
          <ac:picMkLst>
            <pc:docMk/>
            <pc:sldMk cId="3850083885" sldId="279"/>
            <ac:picMk id="8" creationId="{D1C85C13-D808-B22F-A32F-76F86A329A84}"/>
          </ac:picMkLst>
        </pc:picChg>
      </pc:sldChg>
      <pc:sldChg chg="addSp modSp mod">
        <pc:chgData name="Ella Gleason" userId="af69164f-0666-4003-a167-247cf6ab4d66" providerId="ADAL" clId="{D8D9541C-471D-4BBF-9CD0-E489158E9A56}" dt="2025-07-09T16:28:55.443" v="177" actId="1076"/>
        <pc:sldMkLst>
          <pc:docMk/>
          <pc:sldMk cId="119557537" sldId="282"/>
        </pc:sldMkLst>
        <pc:spChg chg="mod">
          <ac:chgData name="Ella Gleason" userId="af69164f-0666-4003-a167-247cf6ab4d66" providerId="ADAL" clId="{D8D9541C-471D-4BBF-9CD0-E489158E9A56}" dt="2025-07-09T13:04:07.894" v="63" actId="14100"/>
          <ac:spMkLst>
            <pc:docMk/>
            <pc:sldMk cId="119557537" sldId="282"/>
            <ac:spMk id="3" creationId="{70CA9CB7-5C7C-43D0-1255-050E0EE64D38}"/>
          </ac:spMkLst>
        </pc:spChg>
        <pc:spChg chg="mod">
          <ac:chgData name="Ella Gleason" userId="af69164f-0666-4003-a167-247cf6ab4d66" providerId="ADAL" clId="{D8D9541C-471D-4BBF-9CD0-E489158E9A56}" dt="2025-07-09T16:28:55.443" v="177" actId="1076"/>
          <ac:spMkLst>
            <pc:docMk/>
            <pc:sldMk cId="119557537" sldId="282"/>
            <ac:spMk id="6" creationId="{F4174BE2-239E-FB7D-FE51-05E46559E83D}"/>
          </ac:spMkLst>
        </pc:spChg>
        <pc:spChg chg="add mod">
          <ac:chgData name="Ella Gleason" userId="af69164f-0666-4003-a167-247cf6ab4d66" providerId="ADAL" clId="{D8D9541C-471D-4BBF-9CD0-E489158E9A56}" dt="2025-07-09T13:05:09.509" v="93" actId="1076"/>
          <ac:spMkLst>
            <pc:docMk/>
            <pc:sldMk cId="119557537" sldId="282"/>
            <ac:spMk id="11" creationId="{1401EC90-652D-D144-46E8-52584CC53334}"/>
          </ac:spMkLst>
        </pc:spChg>
        <pc:spChg chg="add mod">
          <ac:chgData name="Ella Gleason" userId="af69164f-0666-4003-a167-247cf6ab4d66" providerId="ADAL" clId="{D8D9541C-471D-4BBF-9CD0-E489158E9A56}" dt="2025-07-09T13:06:27.410" v="127" actId="1076"/>
          <ac:spMkLst>
            <pc:docMk/>
            <pc:sldMk cId="119557537" sldId="282"/>
            <ac:spMk id="12" creationId="{CB9F9868-0FD5-6687-4023-D06BC2380E99}"/>
          </ac:spMkLst>
        </pc:spChg>
        <pc:picChg chg="add mod">
          <ac:chgData name="Ella Gleason" userId="af69164f-0666-4003-a167-247cf6ab4d66" providerId="ADAL" clId="{D8D9541C-471D-4BBF-9CD0-E489158E9A56}" dt="2025-07-09T13:04:27.512" v="69" actId="1076"/>
          <ac:picMkLst>
            <pc:docMk/>
            <pc:sldMk cId="119557537" sldId="282"/>
            <ac:picMk id="8" creationId="{8C602E2B-510E-6F35-1165-3155CEA47E94}"/>
          </ac:picMkLst>
        </pc:picChg>
        <pc:picChg chg="add mod">
          <ac:chgData name="Ella Gleason" userId="af69164f-0666-4003-a167-247cf6ab4d66" providerId="ADAL" clId="{D8D9541C-471D-4BBF-9CD0-E489158E9A56}" dt="2025-07-09T13:04:45.700" v="71" actId="1076"/>
          <ac:picMkLst>
            <pc:docMk/>
            <pc:sldMk cId="119557537" sldId="282"/>
            <ac:picMk id="10" creationId="{D6346356-83E4-7FCF-EF8D-1A59EFA68420}"/>
          </ac:picMkLst>
        </pc:picChg>
      </pc:sldChg>
      <pc:sldChg chg="addSp delSp modSp mod">
        <pc:chgData name="Ella Gleason" userId="af69164f-0666-4003-a167-247cf6ab4d66" providerId="ADAL" clId="{D8D9541C-471D-4BBF-9CD0-E489158E9A56}" dt="2025-07-09T13:08:22.930" v="149" actId="1076"/>
        <pc:sldMkLst>
          <pc:docMk/>
          <pc:sldMk cId="3207227530" sldId="283"/>
        </pc:sldMkLst>
        <pc:spChg chg="mod">
          <ac:chgData name="Ella Gleason" userId="af69164f-0666-4003-a167-247cf6ab4d66" providerId="ADAL" clId="{D8D9541C-471D-4BBF-9CD0-E489158E9A56}" dt="2025-07-09T13:08:22.930" v="149" actId="1076"/>
          <ac:spMkLst>
            <pc:docMk/>
            <pc:sldMk cId="3207227530" sldId="283"/>
            <ac:spMk id="3" creationId="{F87C989E-3C5B-9BBD-91E4-DBF4DA5651C7}"/>
          </ac:spMkLst>
        </pc:spChg>
        <pc:picChg chg="add del mod">
          <ac:chgData name="Ella Gleason" userId="af69164f-0666-4003-a167-247cf6ab4d66" providerId="ADAL" clId="{D8D9541C-471D-4BBF-9CD0-E489158E9A56}" dt="2025-07-09T13:07:18.329" v="131" actId="478"/>
          <ac:picMkLst>
            <pc:docMk/>
            <pc:sldMk cId="3207227530" sldId="283"/>
            <ac:picMk id="8" creationId="{56D243B5-EC81-37FF-7897-CBD8DC6A8F9A}"/>
          </ac:picMkLst>
        </pc:picChg>
        <pc:picChg chg="add mod">
          <ac:chgData name="Ella Gleason" userId="af69164f-0666-4003-a167-247cf6ab4d66" providerId="ADAL" clId="{D8D9541C-471D-4BBF-9CD0-E489158E9A56}" dt="2025-07-09T13:08:12.188" v="146" actId="1076"/>
          <ac:picMkLst>
            <pc:docMk/>
            <pc:sldMk cId="3207227530" sldId="283"/>
            <ac:picMk id="10" creationId="{0583EC6D-B501-B0EB-AE25-E984BB927A1B}"/>
          </ac:picMkLst>
        </pc:picChg>
      </pc:sldChg>
      <pc:sldChg chg="modSp mod">
        <pc:chgData name="Ella Gleason" userId="af69164f-0666-4003-a167-247cf6ab4d66" providerId="ADAL" clId="{D8D9541C-471D-4BBF-9CD0-E489158E9A56}" dt="2025-07-09T16:29:00.491" v="179" actId="20577"/>
        <pc:sldMkLst>
          <pc:docMk/>
          <pc:sldMk cId="2597707616" sldId="284"/>
        </pc:sldMkLst>
        <pc:spChg chg="mod">
          <ac:chgData name="Ella Gleason" userId="af69164f-0666-4003-a167-247cf6ab4d66" providerId="ADAL" clId="{D8D9541C-471D-4BBF-9CD0-E489158E9A56}" dt="2025-07-09T16:29:00.491" v="179" actId="20577"/>
          <ac:spMkLst>
            <pc:docMk/>
            <pc:sldMk cId="2597707616" sldId="284"/>
            <ac:spMk id="9" creationId="{0AEBFE15-46BE-5085-1188-BA9B79A4A171}"/>
          </ac:spMkLst>
        </pc:spChg>
      </pc:sldChg>
      <pc:sldChg chg="addSp delSp modSp add mod">
        <pc:chgData name="Ella Gleason" userId="af69164f-0666-4003-a167-247cf6ab4d66" providerId="ADAL" clId="{D8D9541C-471D-4BBF-9CD0-E489158E9A56}" dt="2025-07-10T14:36:04.251" v="266" actId="1076"/>
        <pc:sldMkLst>
          <pc:docMk/>
          <pc:sldMk cId="3167733305" sldId="285"/>
        </pc:sldMkLst>
        <pc:spChg chg="mod">
          <ac:chgData name="Ella Gleason" userId="af69164f-0666-4003-a167-247cf6ab4d66" providerId="ADAL" clId="{D8D9541C-471D-4BBF-9CD0-E489158E9A56}" dt="2025-07-09T16:39:45.800" v="256" actId="14100"/>
          <ac:spMkLst>
            <pc:docMk/>
            <pc:sldMk cId="3167733305" sldId="285"/>
            <ac:spMk id="3" creationId="{DBFD6BE8-B4D0-28C6-DBA5-355950BD9279}"/>
          </ac:spMkLst>
        </pc:spChg>
        <pc:spChg chg="mod">
          <ac:chgData name="Ella Gleason" userId="af69164f-0666-4003-a167-247cf6ab4d66" providerId="ADAL" clId="{D8D9541C-471D-4BBF-9CD0-E489158E9A56}" dt="2025-07-09T16:28:45.851" v="172" actId="20577"/>
          <ac:spMkLst>
            <pc:docMk/>
            <pc:sldMk cId="3167733305" sldId="285"/>
            <ac:spMk id="6" creationId="{5E00DCF6-019D-80CD-C611-26B245C28121}"/>
          </ac:spMkLst>
        </pc:spChg>
        <pc:spChg chg="add mod">
          <ac:chgData name="Ella Gleason" userId="af69164f-0666-4003-a167-247cf6ab4d66" providerId="ADAL" clId="{D8D9541C-471D-4BBF-9CD0-E489158E9A56}" dt="2025-07-09T16:39:41.518" v="255" actId="1076"/>
          <ac:spMkLst>
            <pc:docMk/>
            <pc:sldMk cId="3167733305" sldId="285"/>
            <ac:spMk id="7" creationId="{DA58F1EB-422C-8E14-CB3E-6FE08A237BAD}"/>
          </ac:spMkLst>
        </pc:spChg>
        <pc:spChg chg="del">
          <ac:chgData name="Ella Gleason" userId="af69164f-0666-4003-a167-247cf6ab4d66" providerId="ADAL" clId="{D8D9541C-471D-4BBF-9CD0-E489158E9A56}" dt="2025-07-09T16:28:00.895" v="162" actId="478"/>
          <ac:spMkLst>
            <pc:docMk/>
            <pc:sldMk cId="3167733305" sldId="285"/>
            <ac:spMk id="9" creationId="{CD059E77-0EEF-09F6-5F5C-FDC913BE4C6D}"/>
          </ac:spMkLst>
        </pc:spChg>
        <pc:spChg chg="add del mod">
          <ac:chgData name="Ella Gleason" userId="af69164f-0666-4003-a167-247cf6ab4d66" providerId="ADAL" clId="{D8D9541C-471D-4BBF-9CD0-E489158E9A56}" dt="2025-07-09T16:39:36.171" v="254" actId="478"/>
          <ac:spMkLst>
            <pc:docMk/>
            <pc:sldMk cId="3167733305" sldId="285"/>
            <ac:spMk id="10" creationId="{3F718D1D-853C-8949-CB05-8F47E236EE55}"/>
          </ac:spMkLst>
        </pc:spChg>
        <pc:picChg chg="del">
          <ac:chgData name="Ella Gleason" userId="af69164f-0666-4003-a167-247cf6ab4d66" providerId="ADAL" clId="{D8D9541C-471D-4BBF-9CD0-E489158E9A56}" dt="2025-07-09T16:27:56.261" v="161" actId="478"/>
          <ac:picMkLst>
            <pc:docMk/>
            <pc:sldMk cId="3167733305" sldId="285"/>
            <ac:picMk id="8" creationId="{492C615D-4569-6103-C864-F7234E595D0A}"/>
          </ac:picMkLst>
        </pc:picChg>
        <pc:picChg chg="add mod">
          <ac:chgData name="Ella Gleason" userId="af69164f-0666-4003-a167-247cf6ab4d66" providerId="ADAL" clId="{D8D9541C-471D-4BBF-9CD0-E489158E9A56}" dt="2025-07-10T14:36:04.251" v="266" actId="1076"/>
          <ac:picMkLst>
            <pc:docMk/>
            <pc:sldMk cId="3167733305" sldId="285"/>
            <ac:picMk id="9" creationId="{6645E4E9-D1F0-074D-DD0E-4BEB5283E8FD}"/>
          </ac:picMkLst>
        </pc:picChg>
        <pc:picChg chg="add mod">
          <ac:chgData name="Ella Gleason" userId="af69164f-0666-4003-a167-247cf6ab4d66" providerId="ADAL" clId="{D8D9541C-471D-4BBF-9CD0-E489158E9A56}" dt="2025-07-09T16:39:41.518" v="255" actId="1076"/>
          <ac:picMkLst>
            <pc:docMk/>
            <pc:sldMk cId="3167733305" sldId="285"/>
            <ac:picMk id="1026" creationId="{93921547-8DC2-3F83-DBA3-43DC8097C59E}"/>
          </ac:picMkLst>
        </pc:picChg>
        <pc:picChg chg="add del mod">
          <ac:chgData name="Ella Gleason" userId="af69164f-0666-4003-a167-247cf6ab4d66" providerId="ADAL" clId="{D8D9541C-471D-4BBF-9CD0-E489158E9A56}" dt="2025-07-09T16:39:33.644" v="253" actId="478"/>
          <ac:picMkLst>
            <pc:docMk/>
            <pc:sldMk cId="3167733305" sldId="285"/>
            <ac:picMk id="1028" creationId="{44D9E166-A38C-1D78-1858-96B9C7C54944}"/>
          </ac:picMkLst>
        </pc:picChg>
        <pc:picChg chg="add del mod">
          <ac:chgData name="Ella Gleason" userId="af69164f-0666-4003-a167-247cf6ab4d66" providerId="ADAL" clId="{D8D9541C-471D-4BBF-9CD0-E489158E9A56}" dt="2025-07-10T14:35:54.948" v="260" actId="478"/>
          <ac:picMkLst>
            <pc:docMk/>
            <pc:sldMk cId="3167733305" sldId="285"/>
            <ac:picMk id="1030" creationId="{CC518210-A60F-5FCC-4C8D-E54DA5C9E62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C0F4-88DD-5D86-D932-DE709F8A5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36CEB8-6A1E-9C72-5CDF-0A48E8D3B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5DCDE-3F49-2403-250C-4EA01AF5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CC632-0A2B-73D4-A054-583DEDA3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1148B-B4D2-0E00-80B0-EE14E08D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E1B87-0FC3-6BE5-139D-3232FCB57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EF328-64F1-F848-A4ED-EBA68C505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86985-28B0-4B73-9842-29F8B048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13610-72B1-44CB-E2D9-0C64802C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DB373-E124-E376-46BE-7BD73045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7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096EEB-F7A9-2A38-CCED-4B4F542BB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3551A-82C3-FEFC-6D11-568C1CF27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09BB2-25C5-A6F2-4D5C-B4DBB960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09199-3320-5CDB-A8BC-ED87A90E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55127-5A56-2408-9F22-5EB12AC5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2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9890-2E8E-2594-293D-E8717EEF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069E1-758A-AE34-51C9-E04C180A1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AB2A7-4C65-EB30-5480-3DA712C9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BA345-57D5-3272-433B-F893ABA9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130A4-CA3E-F547-F26A-74D9AA67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5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5204-6416-152D-56B3-780C30E6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18199-7269-EEA2-AE7F-49F4B953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4D730-32B8-282C-2220-F28E97F3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51210-4F58-DC77-D1F9-3B141C9F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AB72B-540D-2C8C-5731-21F719B0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4391-538E-2C04-19F6-5A881E0A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0F224-5B1D-A8E2-9A88-373765F85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DA51A-8B4B-5AFE-97A7-A27B7881E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F15A1-8CCD-4A40-F450-76F767479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3674F-F2EB-6E13-BA1B-0F9C5A54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47750-AFF4-CD2D-933E-0D1EE86A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2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CEFA-40CA-09C1-5BA2-BED22ED3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2C79A-64D7-0153-C51C-59AA2EC3F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67330-4194-CA54-219E-4973D99E5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848DE-E813-44A8-5BDC-7870E5FA6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30F807-60BC-4A15-048A-2A1734F2B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72646-F95F-206F-B94A-FD4B605C9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EEF81-E9F2-C6A5-3995-B1ADF832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87737B-3AA3-3B6A-BFB9-133657BE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8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36BD-5D90-F472-BFAC-58C99680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E3D5B-6FF3-6172-62AE-8AEEFEB3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D04F6-7C2C-2317-E9D8-5A205C9A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DF8C3-CF38-837B-E8BB-627460CD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2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8F1BF-F4A9-A65D-A846-3F01ABF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A6640A-4EA6-4B8C-E47E-24C91ADD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FB7AD-5265-EC29-E0D3-E88DBDAE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0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1E1D4-4BA2-E474-35E0-7BD135D85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A5532-BBFC-CB8D-B4EB-B433FDB03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F7AE5-073B-8159-CCB4-73C34DB2F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7992F-4A9F-07DC-19DF-448202CB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2DBAF-F5E3-1952-16A6-4F95D63E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102D8-7203-BDF4-A7A4-29B910B3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1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E299-8A95-6A1F-F0E1-2907CBCC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229B02-BAD8-740E-08F4-A6BACF2CD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1171F-26E5-7E0C-8D76-33A8BC6DF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BF6FF-C7D6-421A-68E7-A095414E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657C5-C01E-0286-C848-3B407586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ADEEA-D5E1-7220-1CCC-1F20ADDB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4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A9341-AF5A-E88D-6F76-70E72FAF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39BB3-39AD-E463-10DD-145B2DD6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6D85F-D906-D284-8BC4-06C065D93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DF35C5-D85E-43BE-A74E-85DB97624A4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CE93-29D0-ADB7-380E-3897ACCDD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B841C-8B30-C56D-5AB2-EF3D9EC3E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08D5D0-BE0A-42B8-B97C-9B49410E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5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egleason@adcogov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D89A-865F-5DFA-4EC8-81032A7E8D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Strasburg 2050 Subarea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3F1D2-0FEB-FEE3-4662-1CFB19D2B0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n aerial view of a town&#10;&#10;AI-generated content may be incorrect.">
            <a:extLst>
              <a:ext uri="{FF2B5EF4-FFF2-40B4-BE49-F238E27FC236}">
                <a16:creationId xmlns:a16="http://schemas.microsoft.com/office/drawing/2014/main" id="{E82F9375-FD13-D8D7-50E2-BD0ACBFEE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4C61DEFE-1A8D-EC0D-F298-0E38BBB3C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59" y="203699"/>
            <a:ext cx="10171982" cy="250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7200" b="1" kern="100" dirty="0">
                <a:solidFill>
                  <a:srgbClr val="9B4830"/>
                </a:solidFill>
                <a:effectLst/>
                <a:latin typeface="Cambria" panose="02040503050406030204" pitchFamily="18" charset="0"/>
                <a:ea typeface="Aptos" panose="020B0004020202020204" pitchFamily="34" charset="0"/>
                <a:cs typeface="Arial" panose="020B0604020202020204" pitchFamily="34" charset="0"/>
              </a:rPr>
              <a:t>Strasburg 2050</a:t>
            </a:r>
            <a:endParaRPr lang="en-US" sz="7200" kern="100" dirty="0">
              <a:solidFill>
                <a:srgbClr val="9B483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6600" kern="100" dirty="0">
                <a:solidFill>
                  <a:srgbClr val="9B4830"/>
                </a:solidFill>
                <a:effectLst/>
                <a:latin typeface="Cambria" panose="02040503050406030204" pitchFamily="18" charset="0"/>
                <a:ea typeface="Aptos" panose="020B0004020202020204" pitchFamily="34" charset="0"/>
                <a:cs typeface="Arial" panose="020B0604020202020204" pitchFamily="34" charset="0"/>
              </a:rPr>
              <a:t>Strasburg Subarea Plan</a:t>
            </a:r>
            <a:endParaRPr lang="en-US" sz="6600" kern="100" dirty="0">
              <a:solidFill>
                <a:srgbClr val="9B483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49328354-32FA-F701-DD5B-A3B410D6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9" y="5735637"/>
            <a:ext cx="1394851" cy="916874"/>
          </a:xfrm>
          <a:prstGeom prst="rect">
            <a:avLst/>
          </a:prstGeom>
        </p:spPr>
      </p:pic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B2419F94-6F0D-7DB8-D044-08779491E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686" y="5774462"/>
            <a:ext cx="2076655" cy="8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2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385B4-0832-0509-9FAA-5F3499AC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CA0EFA-C93C-07FD-ACF3-2343FB2099C1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9F3D5-931D-1C84-E46E-3EB927A8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9CB7-5C7C-43D0-1255-050E0EE6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51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Transportation and Mobility:</a:t>
            </a:r>
            <a:endParaRPr lang="en-US" sz="2000" b="1" dirty="0"/>
          </a:p>
          <a:p>
            <a:r>
              <a:rPr lang="en-US" sz="2000" dirty="0"/>
              <a:t>Prioritize safety measures near schools and along primary walking and biking routes to schools. </a:t>
            </a:r>
          </a:p>
          <a:p>
            <a:r>
              <a:rPr lang="en-US" sz="2000" dirty="0"/>
              <a:t>Improve trail and transit connections to neighboring communities.</a:t>
            </a:r>
          </a:p>
          <a:p>
            <a:r>
              <a:rPr lang="en-US" sz="2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Create a strong community identity and prioritize safety for all, when designing intersection and corridor improvements identified as major challenges during the subarea plan process.</a:t>
            </a:r>
          </a:p>
          <a:p>
            <a:r>
              <a:rPr lang="en-US" sz="2000" dirty="0">
                <a:ea typeface="Aptos" panose="020B0004020202020204" pitchFamily="34" charset="0"/>
                <a:cs typeface="Arial" panose="020B0604020202020204" pitchFamily="34" charset="0"/>
              </a:rPr>
              <a:t>Study intersection improvements at: Wagner St./E Colfax, Strasburg Rd./E Colfax, E 26</a:t>
            </a:r>
            <a:r>
              <a:rPr lang="en-US" sz="2000" baseline="30000" dirty="0">
                <a:ea typeface="Aptos" panose="020B00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ea typeface="Aptos" panose="020B0004020202020204" pitchFamily="34" charset="0"/>
                <a:cs typeface="Arial" panose="020B0604020202020204" pitchFamily="34" charset="0"/>
              </a:rPr>
              <a:t> Ave./Strasburg Rd., E 26</a:t>
            </a:r>
            <a:r>
              <a:rPr lang="en-US" sz="2000" baseline="30000" dirty="0">
                <a:ea typeface="Aptos" panose="020B00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ea typeface="Aptos" panose="020B0004020202020204" pitchFamily="34" charset="0"/>
                <a:cs typeface="Arial" panose="020B0604020202020204" pitchFamily="34" charset="0"/>
              </a:rPr>
              <a:t> Ave./Piggot Rd., and Piggot Rd./E Colfax.</a:t>
            </a:r>
          </a:p>
          <a:p>
            <a:r>
              <a:rPr lang="en-US" sz="2000" dirty="0">
                <a:ea typeface="Aptos" panose="020B0004020202020204" pitchFamily="34" charset="0"/>
                <a:cs typeface="Arial" panose="020B0604020202020204" pitchFamily="34" charset="0"/>
              </a:rPr>
              <a:t>Install sidewalks along East Colfax Avenue.</a:t>
            </a:r>
          </a:p>
          <a:p>
            <a:endParaRPr lang="en-US" sz="2000" dirty="0"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097125-194A-649A-CC65-C552F9499217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74BE2-239E-FB7D-FE51-05E46559E83D}"/>
              </a:ext>
            </a:extLst>
          </p:cNvPr>
          <p:cNvSpPr txBox="1"/>
          <p:nvPr/>
        </p:nvSpPr>
        <p:spPr>
          <a:xfrm>
            <a:off x="11409528" y="6225772"/>
            <a:ext cx="64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10</a:t>
            </a:r>
          </a:p>
        </p:txBody>
      </p:sp>
      <p:pic>
        <p:nvPicPr>
          <p:cNvPr id="8" name="Picture 7" descr="A street with a white fence and trees on the side&#10;&#10;AI-generated content may be incorrect.">
            <a:extLst>
              <a:ext uri="{FF2B5EF4-FFF2-40B4-BE49-F238E27FC236}">
                <a16:creationId xmlns:a16="http://schemas.microsoft.com/office/drawing/2014/main" id="{8C602E2B-510E-6F35-1165-3155CEA47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21" y="3682617"/>
            <a:ext cx="3592420" cy="2494346"/>
          </a:xfrm>
          <a:prstGeom prst="rect">
            <a:avLst/>
          </a:prstGeom>
        </p:spPr>
      </p:pic>
      <p:pic>
        <p:nvPicPr>
          <p:cNvPr id="10" name="Picture 9" descr="A group of children holding a sign&#10;&#10;AI-generated content may be incorrect.">
            <a:extLst>
              <a:ext uri="{FF2B5EF4-FFF2-40B4-BE49-F238E27FC236}">
                <a16:creationId xmlns:a16="http://schemas.microsoft.com/office/drawing/2014/main" id="{D6346356-83E4-7FCF-EF8D-1A59EFA68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79" y="1825625"/>
            <a:ext cx="3592420" cy="2494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01EC90-652D-D144-46E8-52584CC53334}"/>
              </a:ext>
            </a:extLst>
          </p:cNvPr>
          <p:cNvSpPr txBox="1"/>
          <p:nvPr/>
        </p:nvSpPr>
        <p:spPr>
          <a:xfrm>
            <a:off x="9832089" y="5915353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FHWA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F9868-0FD5-6687-4023-D06BC2380E99}"/>
              </a:ext>
            </a:extLst>
          </p:cNvPr>
          <p:cNvSpPr txBox="1"/>
          <p:nvPr/>
        </p:nvSpPr>
        <p:spPr>
          <a:xfrm>
            <a:off x="9633842" y="4001294"/>
            <a:ext cx="19944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walkbiketoschool.org</a:t>
            </a:r>
          </a:p>
        </p:txBody>
      </p:sp>
    </p:spTree>
    <p:extLst>
      <p:ext uri="{BB962C8B-B14F-4D97-AF65-F5344CB8AC3E}">
        <p14:creationId xmlns:p14="http://schemas.microsoft.com/office/powerpoint/2010/main" val="119557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F58F6-49A1-F1A1-671F-5BBB19C6D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A45F53-33F8-97B1-7333-D152D676CEF7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BC273-ADEA-0993-FF17-E2CDC300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90997-8100-5757-EB7F-5CFD2B9AA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7442" cy="4351338"/>
          </a:xfrm>
        </p:spPr>
        <p:txBody>
          <a:bodyPr>
            <a:normAutofit/>
          </a:bodyPr>
          <a:lstStyle/>
          <a:p>
            <a:r>
              <a:rPr lang="en-US" sz="2000" dirty="0"/>
              <a:t>Plan draft will be out for review by the end of July </a:t>
            </a:r>
          </a:p>
          <a:p>
            <a:r>
              <a:rPr lang="en-US" sz="2000" dirty="0"/>
              <a:t>Community Engagement (come see us at Hometown Days!)</a:t>
            </a:r>
          </a:p>
          <a:p>
            <a:r>
              <a:rPr lang="en-US" sz="2000" dirty="0"/>
              <a:t>Tentative adoption this fall </a:t>
            </a:r>
          </a:p>
          <a:p>
            <a:r>
              <a:rPr lang="en-US" sz="2000" dirty="0"/>
              <a:t>Reach out directly to Ella at </a:t>
            </a:r>
            <a:r>
              <a:rPr lang="en-US" sz="2000" dirty="0">
                <a:hlinkClick r:id="rId2"/>
              </a:rPr>
              <a:t>egleason@adcogov.org</a:t>
            </a:r>
            <a:r>
              <a:rPr lang="en-US" sz="2000" dirty="0"/>
              <a:t> or use the code below to access the project website and sign up for updates:</a:t>
            </a:r>
          </a:p>
          <a:p>
            <a:pPr marL="0" indent="0">
              <a:buNone/>
            </a:pPr>
            <a:endParaRPr lang="en-US" sz="2000" dirty="0"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Qr code&#10;&#10;AI-generated content may be incorrect.">
            <a:extLst>
              <a:ext uri="{FF2B5EF4-FFF2-40B4-BE49-F238E27FC236}">
                <a16:creationId xmlns:a16="http://schemas.microsoft.com/office/drawing/2014/main" id="{DD73731F-37BE-6509-601C-C0DA3A95B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8" y="4184744"/>
            <a:ext cx="2605585" cy="2605585"/>
          </a:xfrm>
          <a:prstGeom prst="rect">
            <a:avLst/>
          </a:prstGeom>
        </p:spPr>
      </p:pic>
      <p:pic>
        <p:nvPicPr>
          <p:cNvPr id="8" name="Picture 7" descr="A picture containing grass, sky, outdoor, field&#10;&#10;AI-generated content may be incorrect.">
            <a:extLst>
              <a:ext uri="{FF2B5EF4-FFF2-40B4-BE49-F238E27FC236}">
                <a16:creationId xmlns:a16="http://schemas.microsoft.com/office/drawing/2014/main" id="{19D3ADCC-0278-9380-AE1D-4EEC9426E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89" y="2299648"/>
            <a:ext cx="5104937" cy="34032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AEBFE15-46BE-5085-1188-BA9B79A4A171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B483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9770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3D24-F516-7922-7FE4-8A0C516AF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F3D3CD5-6B22-EB71-338B-C568D2A2E2B3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2DD152-61B7-D0E8-CA28-6CA6EBFD650C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BDAEBA-F14C-EF15-0FB9-A6FF8AE7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a subarea plan?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18446D-E459-7819-9D43-3B39DB252148}"/>
              </a:ext>
            </a:extLst>
          </p:cNvPr>
          <p:cNvSpPr txBox="1"/>
          <p:nvPr/>
        </p:nvSpPr>
        <p:spPr>
          <a:xfrm>
            <a:off x="11465257" y="623640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2</a:t>
            </a:r>
          </a:p>
        </p:txBody>
      </p:sp>
      <p:pic>
        <p:nvPicPr>
          <p:cNvPr id="1026" name="Picture 2" descr="Comprehensive Plan">
            <a:extLst>
              <a:ext uri="{FF2B5EF4-FFF2-40B4-BE49-F238E27FC236}">
                <a16:creationId xmlns:a16="http://schemas.microsoft.com/office/drawing/2014/main" id="{E7504960-8853-618C-9DC8-662402F7E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64" y="1907588"/>
            <a:ext cx="1479830" cy="14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3BED99-E3DD-C036-3EC4-20A23CCAA1BD}"/>
              </a:ext>
            </a:extLst>
          </p:cNvPr>
          <p:cNvSpPr/>
          <p:nvPr/>
        </p:nvSpPr>
        <p:spPr>
          <a:xfrm>
            <a:off x="5029200" y="1981200"/>
            <a:ext cx="1676400" cy="457200"/>
          </a:xfrm>
          <a:prstGeom prst="roundRect">
            <a:avLst/>
          </a:prstGeom>
          <a:solidFill>
            <a:srgbClr val="4682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Welby Plan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E283A7-2460-5B60-FC67-8DFF62D81144}"/>
              </a:ext>
            </a:extLst>
          </p:cNvPr>
          <p:cNvSpPr/>
          <p:nvPr/>
        </p:nvSpPr>
        <p:spPr>
          <a:xfrm>
            <a:off x="5026842" y="2637969"/>
            <a:ext cx="5741242" cy="624639"/>
          </a:xfrm>
          <a:prstGeom prst="roundRect">
            <a:avLst/>
          </a:prstGeom>
          <a:solidFill>
            <a:srgbClr val="4682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Colorado Air and Space Port (CASP) Subarea Plan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E3BB61-648B-39FD-2A51-8D36F0670F9F}"/>
              </a:ext>
            </a:extLst>
          </p:cNvPr>
          <p:cNvSpPr/>
          <p:nvPr/>
        </p:nvSpPr>
        <p:spPr>
          <a:xfrm>
            <a:off x="5026842" y="3595391"/>
            <a:ext cx="4362818" cy="624639"/>
          </a:xfrm>
          <a:prstGeom prst="roundRect">
            <a:avLst/>
          </a:prstGeom>
          <a:solidFill>
            <a:srgbClr val="BF4E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Strasburg Subarea Plan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6E23EF-B098-0640-29D3-014AC630F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095" y="4045695"/>
            <a:ext cx="1546767" cy="198816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E73AAF-A8AB-7F9F-F1E2-F105BC747A76}"/>
              </a:ext>
            </a:extLst>
          </p:cNvPr>
          <p:cNvSpPr/>
          <p:nvPr/>
        </p:nvSpPr>
        <p:spPr>
          <a:xfrm>
            <a:off x="5032021" y="4535705"/>
            <a:ext cx="2514600" cy="457200"/>
          </a:xfrm>
          <a:prstGeom prst="roundRect">
            <a:avLst/>
          </a:prstGeom>
          <a:solidFill>
            <a:srgbClr val="4682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Byers Subarea Plan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37A9F6-B7D5-C4C5-E8EC-6EFE88D4DBF9}"/>
              </a:ext>
            </a:extLst>
          </p:cNvPr>
          <p:cNvSpPr/>
          <p:nvPr/>
        </p:nvSpPr>
        <p:spPr>
          <a:xfrm>
            <a:off x="5026842" y="5215758"/>
            <a:ext cx="3278958" cy="457200"/>
          </a:xfrm>
          <a:prstGeom prst="roundRect">
            <a:avLst/>
          </a:prstGeom>
          <a:solidFill>
            <a:srgbClr val="4682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Four Square Mile Subarea Plan</a:t>
            </a:r>
          </a:p>
        </p:txBody>
      </p:sp>
    </p:spTree>
    <p:extLst>
      <p:ext uri="{BB962C8B-B14F-4D97-AF65-F5344CB8AC3E}">
        <p14:creationId xmlns:p14="http://schemas.microsoft.com/office/powerpoint/2010/main" val="9178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3410D03-1492-9F4D-89FB-B0955CCFA33E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B03D8F-F4C6-49E1-691D-41FEB56DAF0D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CBF18B-66F8-E061-BA80-8717F4DD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Planning Process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9E922-0024-F4D9-3EB1-9384CF6D4BA4}"/>
              </a:ext>
            </a:extLst>
          </p:cNvPr>
          <p:cNvSpPr txBox="1"/>
          <p:nvPr/>
        </p:nvSpPr>
        <p:spPr>
          <a:xfrm>
            <a:off x="11465257" y="622577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C25E95-EC6B-6A2B-C11A-C48E4FD6FBAC}"/>
              </a:ext>
            </a:extLst>
          </p:cNvPr>
          <p:cNvGrpSpPr/>
          <p:nvPr/>
        </p:nvGrpSpPr>
        <p:grpSpPr>
          <a:xfrm>
            <a:off x="794556" y="2775608"/>
            <a:ext cx="10355665" cy="1325563"/>
            <a:chOff x="912830" y="2766218"/>
            <a:chExt cx="10070967" cy="1325563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56F3221-2B58-6A70-B183-6D6575773CA2}"/>
                </a:ext>
              </a:extLst>
            </p:cNvPr>
            <p:cNvSpPr/>
            <p:nvPr/>
          </p:nvSpPr>
          <p:spPr>
            <a:xfrm>
              <a:off x="912830" y="2766218"/>
              <a:ext cx="2836682" cy="1325563"/>
            </a:xfrm>
            <a:prstGeom prst="chevron">
              <a:avLst/>
            </a:prstGeom>
            <a:solidFill>
              <a:srgbClr val="A1C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Existing Conditions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Summer 2024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30850063-0EFF-F0B5-EF5D-5FEB83CCFF1B}"/>
                </a:ext>
              </a:extLst>
            </p:cNvPr>
            <p:cNvSpPr/>
            <p:nvPr/>
          </p:nvSpPr>
          <p:spPr>
            <a:xfrm>
              <a:off x="3308809" y="2766218"/>
              <a:ext cx="2836682" cy="1325563"/>
            </a:xfrm>
            <a:prstGeom prst="chevron">
              <a:avLst/>
            </a:prstGeom>
            <a:solidFill>
              <a:srgbClr val="699B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Plan Development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Fall 2024 – Summer 2025</a:t>
              </a: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A3B72218-2C29-D198-9CEA-DAB7FF5A7D0E}"/>
                </a:ext>
              </a:extLst>
            </p:cNvPr>
            <p:cNvSpPr/>
            <p:nvPr/>
          </p:nvSpPr>
          <p:spPr>
            <a:xfrm>
              <a:off x="5715000" y="2766218"/>
              <a:ext cx="2836682" cy="1325563"/>
            </a:xfrm>
            <a:prstGeom prst="chevron">
              <a:avLst/>
            </a:prstGeom>
            <a:solidFill>
              <a:srgbClr val="468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Plan Adoption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Fall 2025</a:t>
              </a: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1F2640BA-0B6E-5F96-4664-DE48C116CCED}"/>
                </a:ext>
              </a:extLst>
            </p:cNvPr>
            <p:cNvSpPr/>
            <p:nvPr/>
          </p:nvSpPr>
          <p:spPr>
            <a:xfrm>
              <a:off x="8147115" y="2766218"/>
              <a:ext cx="2836682" cy="1325563"/>
            </a:xfrm>
            <a:prstGeom prst="chevron">
              <a:avLst/>
            </a:prstGeom>
            <a:solidFill>
              <a:srgbClr val="2C52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Plan Implementation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2025-2050</a:t>
              </a:r>
            </a:p>
          </p:txBody>
        </p:sp>
      </p:grp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82509B85-7AFD-8996-44F2-B858E828D7F5}"/>
              </a:ext>
            </a:extLst>
          </p:cNvPr>
          <p:cNvSpPr/>
          <p:nvPr/>
        </p:nvSpPr>
        <p:spPr>
          <a:xfrm rot="16200000">
            <a:off x="5359394" y="204655"/>
            <a:ext cx="474664" cy="8578736"/>
          </a:xfrm>
          <a:prstGeom prst="leftBracke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2638E-F288-112A-101E-855FF4F57AC0}"/>
              </a:ext>
            </a:extLst>
          </p:cNvPr>
          <p:cNvSpPr txBox="1"/>
          <p:nvPr/>
        </p:nvSpPr>
        <p:spPr>
          <a:xfrm>
            <a:off x="4844193" y="4874669"/>
            <a:ext cx="197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Public Engagement</a:t>
            </a:r>
          </a:p>
          <a:p>
            <a:pPr algn="ctr"/>
            <a:r>
              <a:rPr lang="en-US" dirty="0"/>
              <a:t>(ongoing)</a:t>
            </a:r>
          </a:p>
        </p:txBody>
      </p:sp>
    </p:spTree>
    <p:extLst>
      <p:ext uri="{BB962C8B-B14F-4D97-AF65-F5344CB8AC3E}">
        <p14:creationId xmlns:p14="http://schemas.microsoft.com/office/powerpoint/2010/main" val="310638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00DCD8-C112-4945-790F-7BDB824EB69D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83BC4-8804-CCFF-BEC2-B64FD002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Planning Area</a:t>
            </a:r>
          </a:p>
        </p:txBody>
      </p:sp>
      <p:pic>
        <p:nvPicPr>
          <p:cNvPr id="13" name="Picture 12" descr="Graphical user interface&#10;&#10;AI-generated content may be incorrect.">
            <a:extLst>
              <a:ext uri="{FF2B5EF4-FFF2-40B4-BE49-F238E27FC236}">
                <a16:creationId xmlns:a16="http://schemas.microsoft.com/office/drawing/2014/main" id="{10F1AA24-F197-1613-A3BB-358E3A1F5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02" y="1668135"/>
            <a:ext cx="9175774" cy="516124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17785EF-1C59-725F-D925-0A57281198C2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4E1D8-38C9-BBE2-C73D-ACDA93B5E2BC}"/>
              </a:ext>
            </a:extLst>
          </p:cNvPr>
          <p:cNvSpPr txBox="1"/>
          <p:nvPr/>
        </p:nvSpPr>
        <p:spPr>
          <a:xfrm>
            <a:off x="11465257" y="622577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965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C587A9-A080-0FB6-4944-1386E350082A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2501B-AACB-F4E9-8F01-947A109F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Vision Statement &amp; Guiding Principles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935288-FFA0-0143-F91A-DCF2CFB30F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Vision Statement: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Strasburg is a thriving small-town community that cherishes its main-street charm and agricultural heritage, while prioritizing the well-being of its residents. By fostering a vibrant local economy with small businesses, enhancing safe transportation options, and preserving the cherished community spaces, we aim to create a welcoming environment that supports families while maintaining its unique character and ensuring thoughtful growth.</a:t>
            </a:r>
            <a:endParaRPr lang="en-US" sz="24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Content Placeholder 12" descr="A picture containing text, road, sky, outdoor&#10;&#10;AI-generated content may be incorrect.">
            <a:extLst>
              <a:ext uri="{FF2B5EF4-FFF2-40B4-BE49-F238E27FC236}">
                <a16:creationId xmlns:a16="http://schemas.microsoft.com/office/drawing/2014/main" id="{B1003828-8AF9-C82F-53B1-5E26ED837C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DC5DB1B-C24A-B4B1-B292-7311C8554C6B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1F20A-541B-B6AA-FE36-B3418C502F4A}"/>
              </a:ext>
            </a:extLst>
          </p:cNvPr>
          <p:cNvSpPr txBox="1"/>
          <p:nvPr/>
        </p:nvSpPr>
        <p:spPr>
          <a:xfrm>
            <a:off x="11465257" y="622577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226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9FCE1-B128-8637-60BB-939A53705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E1E27-FDD1-33DB-B227-D1D25A3853CE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298DF-C77B-647C-1716-31FF51C51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Vision Statement &amp; Guiding Principles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B12C48-0EF1-30CA-21E1-6DA4A11D2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Guiding Principles:</a:t>
            </a:r>
          </a:p>
          <a:p>
            <a:pPr>
              <a:lnSpc>
                <a:spcPct val="107000"/>
              </a:lnSpc>
            </a:pPr>
            <a:r>
              <a:rPr lang="en-US" sz="20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Enhance and maintain the charming small-town character and sense of place.</a:t>
            </a:r>
            <a:endParaRPr lang="en-US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0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Promote a friendly and safe sense of community.</a:t>
            </a:r>
            <a:endParaRPr lang="en-US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0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Steward development intentionally to ensure any growth enhances rather than diminishes existing amenities and services, while protecting our natural resources.</a:t>
            </a:r>
            <a:endParaRPr lang="en-US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0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Support and promote local businesses that reflect the community’s values, providing residents with diverse shopping and service options within the town.</a:t>
            </a:r>
            <a:endParaRPr lang="en-US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0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Prioritize the maintenance and improvement of roads and develop safe mobility options to connect community members.</a:t>
            </a:r>
            <a:endParaRPr lang="en-US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0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Foster strong community ties through cherished spaces, events, and historical preservation, honoring our shared heritage and the stories that connect us.</a:t>
            </a:r>
            <a:endParaRPr lang="en-US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ea typeface="Aptos" panose="020B0004020202020204" pitchFamily="34" charset="0"/>
                <a:cs typeface="Calibri" panose="020F0502020204030204" pitchFamily="34" charset="0"/>
              </a:rPr>
              <a:t>Actively involve residents in decision-making processes to ensure that all voices are heard.</a:t>
            </a:r>
            <a:endParaRPr lang="en-US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246CDF-702A-22E8-D3A8-EC49064E7D40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0B9AB-6CB5-6DDF-FAC1-F26F4BFDAD9D}"/>
              </a:ext>
            </a:extLst>
          </p:cNvPr>
          <p:cNvSpPr txBox="1"/>
          <p:nvPr/>
        </p:nvSpPr>
        <p:spPr>
          <a:xfrm>
            <a:off x="11465257" y="622577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70668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C2D8F-0BA6-5FA1-C260-E4A73CAE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2EC000-A5A8-D546-D553-135C3673016E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7A5D4-5BC6-519C-14AD-3C9F9BCB4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C989E-3C5B-9BBD-91E4-DBF4DA565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43" y="1828299"/>
            <a:ext cx="6636100" cy="49233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Economic Development: </a:t>
            </a:r>
            <a:endParaRPr lang="en-US" sz="2000" b="1" dirty="0"/>
          </a:p>
          <a:p>
            <a:r>
              <a:rPr lang="en-US" sz="2000" dirty="0"/>
              <a:t>Support the Formal Creation of a Downtown Business Association (DBA).</a:t>
            </a:r>
          </a:p>
          <a:p>
            <a:r>
              <a:rPr lang="en-US" sz="2000" dirty="0">
                <a:ea typeface="Aptos" panose="020B0004020202020204" pitchFamily="34" charset="0"/>
                <a:cs typeface="Arial" panose="020B0604020202020204" pitchFamily="34" charset="0"/>
              </a:rPr>
              <a:t>Explore Grant Funding and Incentive Options for Downtown Strasburg (CDOT Main Street Funding, Adams County SPARC Community Resiliency Grant, Remote Work Grant, Community Revitalization Authority, etc.).</a:t>
            </a:r>
          </a:p>
          <a:p>
            <a:r>
              <a:rPr lang="en-US" sz="2000" dirty="0">
                <a:ea typeface="Aptos" panose="020B0004020202020204" pitchFamily="34" charset="0"/>
                <a:cs typeface="Arial" panose="020B0604020202020204" pitchFamily="34" charset="0"/>
              </a:rPr>
              <a:t>Expand and Promote Economic Development Partner Services.</a:t>
            </a:r>
          </a:p>
          <a:p>
            <a:r>
              <a:rPr lang="en-US" sz="2000" dirty="0">
                <a:ea typeface="Aptos" panose="020B0004020202020204" pitchFamily="34" charset="0"/>
                <a:cs typeface="Arial" panose="020B0604020202020204" pitchFamily="34" charset="0"/>
              </a:rPr>
              <a:t>Improve the Downtown Built Environment.</a:t>
            </a:r>
          </a:p>
          <a:p>
            <a:pPr marL="0" indent="0">
              <a:buNone/>
            </a:pPr>
            <a:r>
              <a:rPr lang="en-US" sz="2400" b="1" dirty="0"/>
              <a:t>Cultural and Historical Resources:</a:t>
            </a:r>
            <a:endParaRPr lang="en-US" sz="2000" b="1" dirty="0"/>
          </a:p>
          <a:p>
            <a:r>
              <a:rPr lang="en-US" sz="2000" dirty="0"/>
              <a:t>Work collaboratively with the community to advance the economic, cultural, agricultural, and environmental qualities of the community by preserving, enhancing, and promoting Strasburg’s significant places.</a:t>
            </a:r>
            <a:endParaRPr lang="en-US" sz="200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FDD9D1-EF1D-8214-B346-80D6ED7B0155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0323C-4307-264E-04F2-28DC595129C1}"/>
              </a:ext>
            </a:extLst>
          </p:cNvPr>
          <p:cNvSpPr txBox="1"/>
          <p:nvPr/>
        </p:nvSpPr>
        <p:spPr>
          <a:xfrm>
            <a:off x="11465257" y="622577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7</a:t>
            </a:r>
          </a:p>
        </p:txBody>
      </p:sp>
      <p:pic>
        <p:nvPicPr>
          <p:cNvPr id="10" name="Picture 9" descr="A red car parked in a parking lot&#10;&#10;AI-generated content may be incorrect.">
            <a:extLst>
              <a:ext uri="{FF2B5EF4-FFF2-40B4-BE49-F238E27FC236}">
                <a16:creationId xmlns:a16="http://schemas.microsoft.com/office/drawing/2014/main" id="{0583EC6D-B501-B0EB-AE25-E984BB927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56" y="2871037"/>
            <a:ext cx="3844001" cy="25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27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C6A854-8973-0143-3D68-932A3D79BC39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4FE39-6D16-FD01-CCC0-D3AE7A928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B2508-4E38-12AC-DAEC-B98D6463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86129" cy="466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Land Use and Housing:</a:t>
            </a:r>
          </a:p>
          <a:p>
            <a:r>
              <a:rPr lang="en-US" sz="2000" dirty="0"/>
              <a:t>Updating future land use map to reflect community goals.</a:t>
            </a:r>
          </a:p>
          <a:p>
            <a:r>
              <a:rPr lang="en-US" sz="2000" dirty="0"/>
              <a:t>Promoting attainable housing options, including encouraging cooperation between the school district and affordable housing developers.</a:t>
            </a:r>
          </a:p>
          <a:p>
            <a:r>
              <a:rPr lang="en-US" sz="2000" dirty="0"/>
              <a:t>Encouraging the development of floodplain lands into a connected system of public open spaces. </a:t>
            </a:r>
          </a:p>
          <a:p>
            <a:r>
              <a:rPr lang="en-US" sz="2000" dirty="0"/>
              <a:t>Creating a defined downtown Strasburg between E 26</a:t>
            </a:r>
            <a:r>
              <a:rPr lang="en-US" sz="2000" baseline="30000" dirty="0"/>
              <a:t>th</a:t>
            </a:r>
            <a:r>
              <a:rPr lang="en-US" sz="2000" dirty="0"/>
              <a:t> Ave, Strasburg Rd., Piggot Rd., and E Railroad Ave.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DFB1B1-A1CD-5F37-FD83-13A0844EED21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88AFE-B031-C48C-1AC8-8059FB887A57}"/>
              </a:ext>
            </a:extLst>
          </p:cNvPr>
          <p:cNvSpPr txBox="1"/>
          <p:nvPr/>
        </p:nvSpPr>
        <p:spPr>
          <a:xfrm>
            <a:off x="11465257" y="622577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8</a:t>
            </a:r>
          </a:p>
        </p:txBody>
      </p:sp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D1C85C13-D808-B22F-A32F-76F86A329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9" y="2033260"/>
            <a:ext cx="5294230" cy="3669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00DDA2-AB86-7122-732A-E75D6634DED1}"/>
              </a:ext>
            </a:extLst>
          </p:cNvPr>
          <p:cNvSpPr txBox="1"/>
          <p:nvPr/>
        </p:nvSpPr>
        <p:spPr>
          <a:xfrm>
            <a:off x="10753230" y="5441430"/>
            <a:ext cx="965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ESRI</a:t>
            </a:r>
          </a:p>
        </p:txBody>
      </p:sp>
    </p:spTree>
    <p:extLst>
      <p:ext uri="{BB962C8B-B14F-4D97-AF65-F5344CB8AC3E}">
        <p14:creationId xmlns:p14="http://schemas.microsoft.com/office/powerpoint/2010/main" val="385008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C6A3E-6552-1881-0FDC-91051C65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481240-AF24-9B2C-8BC6-F8D54EB24367}"/>
              </a:ext>
            </a:extLst>
          </p:cNvPr>
          <p:cNvSpPr/>
          <p:nvPr/>
        </p:nvSpPr>
        <p:spPr>
          <a:xfrm>
            <a:off x="0" y="0"/>
            <a:ext cx="12192000" cy="1668135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1E176-7E7A-7C2D-3B8E-AA42C78C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48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D6BE8-B4D0-28C6-DBA5-355950BD9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130521" cy="466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East Colfax Avenue Design:</a:t>
            </a:r>
          </a:p>
          <a:p>
            <a:r>
              <a:rPr lang="en-US" sz="2000" dirty="0"/>
              <a:t>Develop a design overlay for East Colfax Avenue to promote development that matches the existing character and creates a main street feel.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13420C-EA62-5ED9-4075-9998DD58B850}"/>
              </a:ext>
            </a:extLst>
          </p:cNvPr>
          <p:cNvSpPr/>
          <p:nvPr/>
        </p:nvSpPr>
        <p:spPr>
          <a:xfrm>
            <a:off x="11362899" y="6142776"/>
            <a:ext cx="738116" cy="689212"/>
          </a:xfrm>
          <a:prstGeom prst="ellipse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00DCF6-019D-80CD-C611-26B245C28121}"/>
              </a:ext>
            </a:extLst>
          </p:cNvPr>
          <p:cNvSpPr txBox="1"/>
          <p:nvPr/>
        </p:nvSpPr>
        <p:spPr>
          <a:xfrm>
            <a:off x="11465257" y="622577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4830"/>
                </a:solidFill>
                <a:latin typeface="+mj-lt"/>
              </a:rPr>
              <a:t>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921547-8DC2-3F83-DBA3-43DC8097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4424"/>
            <a:ext cx="3947327" cy="270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8F1EB-422C-8E14-CB3E-6FE08A237BAD}"/>
              </a:ext>
            </a:extLst>
          </p:cNvPr>
          <p:cNvSpPr txBox="1"/>
          <p:nvPr/>
        </p:nvSpPr>
        <p:spPr>
          <a:xfrm>
            <a:off x="2811863" y="6096733"/>
            <a:ext cx="1989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Downtown Longmont</a:t>
            </a:r>
          </a:p>
        </p:txBody>
      </p:sp>
      <p:pic>
        <p:nvPicPr>
          <p:cNvPr id="9" name="Picture 8" descr="A picture containing sky&#10;&#10;AI-generated content may be incorrect.">
            <a:extLst>
              <a:ext uri="{FF2B5EF4-FFF2-40B4-BE49-F238E27FC236}">
                <a16:creationId xmlns:a16="http://schemas.microsoft.com/office/drawing/2014/main" id="{6645E4E9-D1F0-074D-DD0E-4BEB5283E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65" y="1953044"/>
            <a:ext cx="4327105" cy="39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3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b637f0-5c38-4d50-9571-a14558beebcb">
      <Terms xmlns="http://schemas.microsoft.com/office/infopath/2007/PartnerControls"/>
    </lcf76f155ced4ddcb4097134ff3c332f>
    <TaxCatchAll xmlns="28fea3c4-632f-494e-ba42-64707d3c424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89C0F2F21CAF4BAC30621B16C3DF8D" ma:contentTypeVersion="11" ma:contentTypeDescription="Create a new document." ma:contentTypeScope="" ma:versionID="6aab595ecc0c78a74978c059c4eb7e18">
  <xsd:schema xmlns:xsd="http://www.w3.org/2001/XMLSchema" xmlns:xs="http://www.w3.org/2001/XMLSchema" xmlns:p="http://schemas.microsoft.com/office/2006/metadata/properties" xmlns:ns2="18b637f0-5c38-4d50-9571-a14558beebcb" xmlns:ns3="28fea3c4-632f-494e-ba42-64707d3c4246" targetNamespace="http://schemas.microsoft.com/office/2006/metadata/properties" ma:root="true" ma:fieldsID="65d465ac1888a703d0af6e0c1d3d5643" ns2:_="" ns3:_="">
    <xsd:import namespace="18b637f0-5c38-4d50-9571-a14558beebcb"/>
    <xsd:import namespace="28fea3c4-632f-494e-ba42-64707d3c42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637f0-5c38-4d50-9571-a14558beeb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16a0825-92a5-4f57-b1ec-726f1fdd4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ea3c4-632f-494e-ba42-64707d3c424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8218c8d-3d2b-4b60-b775-838c0471c565}" ma:internalName="TaxCatchAll" ma:showField="CatchAllData" ma:web="28fea3c4-632f-494e-ba42-64707d3c42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764D82-3FA5-4937-84B1-79C3BF0A99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5E0C15-1BDB-4EEE-815A-ACA055B549C4}">
  <ds:schemaRefs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28fea3c4-632f-494e-ba42-64707d3c4246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18b637f0-5c38-4d50-9571-a14558beebcb"/>
  </ds:schemaRefs>
</ds:datastoreItem>
</file>

<file path=customXml/itemProps3.xml><?xml version="1.0" encoding="utf-8"?>
<ds:datastoreItem xmlns:ds="http://schemas.openxmlformats.org/officeDocument/2006/customXml" ds:itemID="{7BD10727-29BB-4CC7-9A3C-762D512524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637f0-5c38-4d50-9571-a14558beebcb"/>
    <ds:schemaRef ds:uri="28fea3c4-632f-494e-ba42-64707d3c42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649</Words>
  <Application>Microsoft Office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Cambria</vt:lpstr>
      <vt:lpstr>Office Theme</vt:lpstr>
      <vt:lpstr>Strasburg 2050 Subarea Plan</vt:lpstr>
      <vt:lpstr>What is a subarea plan?</vt:lpstr>
      <vt:lpstr>Planning Process</vt:lpstr>
      <vt:lpstr>Planning Area</vt:lpstr>
      <vt:lpstr>Vision Statement &amp; Guiding Principles</vt:lpstr>
      <vt:lpstr>Vision Statement &amp; Guiding Principles</vt:lpstr>
      <vt:lpstr>Plan Topics</vt:lpstr>
      <vt:lpstr>Plan Topics</vt:lpstr>
      <vt:lpstr>Plan Topics</vt:lpstr>
      <vt:lpstr>Plan Topics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Ella Gleason</dc:creator>
  <cp:lastModifiedBy>Ella Gleason</cp:lastModifiedBy>
  <cp:revision>3</cp:revision>
  <dcterms:created xsi:type="dcterms:W3CDTF">2025-06-27T20:58:37Z</dcterms:created>
  <dcterms:modified xsi:type="dcterms:W3CDTF">2025-07-10T14:36:09Z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0x010100A589C0F2F21CAF4BAC30621B16C3DF8D</vt:lpwstr>
  </property>
  <property fmtid="{D5CDD505-2E9C-101B-9397-08002B2CF9AE}" pid="3" name="MediaServiceImageTags">
    <vt:lpwstr/>
  </property>
</Properties>
</file>