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3"/>
  </p:sldMasterIdLst>
  <p:notesMasterIdLst>
    <p:notesMasterId r:id="rId11"/>
  </p:notesMasterIdLst>
  <p:handoutMasterIdLst>
    <p:handoutMasterId r:id="rId12"/>
  </p:handoutMasterIdLst>
  <p:sldIdLst>
    <p:sldId id="256" r:id="rId4"/>
    <p:sldId id="260" r:id="rId5"/>
    <p:sldId id="258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B82F"/>
    <a:srgbClr val="E88A43"/>
    <a:srgbClr val="FEEAAD"/>
    <a:srgbClr val="FFC82E"/>
    <a:srgbClr val="B30838"/>
    <a:srgbClr val="ACA095"/>
    <a:srgbClr val="685C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F4C9F8A-5E53-7146-6E2A-56C575F6971B}" v="773" dt="2026-04-08T19:26:53.0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90" d="100"/>
          <a:sy n="90" d="100"/>
        </p:scale>
        <p:origin x="1234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handoutMaster" Target="handoutMasters/handoutMaster1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4366B54-F4D3-4466-87F4-4D28F7F117B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810331-22D8-42A7-831E-A348EF9CA02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58BA0CF5-5AD6-4C7A-AC19-E33055CD0E3B}" type="datetime1">
              <a:rPr lang="en-US" altLang="en-US"/>
              <a:pPr>
                <a:defRPr/>
              </a:pPr>
              <a:t>4/9/2026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ECCCFF-B766-4067-BC95-D59DBD13BA3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F12571-BB0D-484C-AF2B-A7BDC118407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72F86518-C96E-4DED-89E8-FE76AE9439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1B41E5C-8A26-4AFD-A98F-CB8278F6A3C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8B85A9-9845-4295-B3BF-4A5CBDAE460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F05D91F-7A46-44FE-AC05-1A273A9B980C}" type="datetime1">
              <a:rPr lang="en-US" altLang="en-US"/>
              <a:pPr>
                <a:defRPr/>
              </a:pPr>
              <a:t>4/9/2026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7C21ECBB-5223-4913-BF30-9573FB60A88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3F8517BE-B698-4265-A594-A3DCBECEF6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D2C3AD-207B-436F-B29E-580838302C5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1F8E41-A8EF-4956-9748-74D53C4E8F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FD7850E4-D15E-4E43-9EE4-55607659993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ＭＳ Ｐゴシック" pitchFamily="-107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173994-2DE6-48C3-AA7B-A86615202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C8D39-50AC-4288-A4DB-5C145DD84C75}" type="datetime1">
              <a:rPr lang="en-US" altLang="en-US"/>
              <a:pPr>
                <a:defRPr/>
              </a:pPr>
              <a:t>4/9/2026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789782-2FC5-4C16-B265-43CBD7157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0084E7-FA50-4411-917E-20718FC7B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654887-09AD-4EF1-9516-FB6234E882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3938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8137BA-1BA6-4F13-9EC5-6611F05A1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6334A6-BB97-4198-86A9-941D04A6AF06}" type="datetime1">
              <a:rPr lang="en-US" altLang="en-US"/>
              <a:pPr>
                <a:defRPr/>
              </a:pPr>
              <a:t>4/9/2026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F1F64B-98D3-4D69-A65E-60F3FDC74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FC99C9-755D-4A60-A1AB-2284E3977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A1759A-E2F3-4012-A2C2-AEDB39CD89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1463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B6F9FD-112C-46E8-8258-FDC07561A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03079E-E12A-4561-9A0C-BA44ED69D9B4}" type="datetime1">
              <a:rPr lang="en-US" altLang="en-US"/>
              <a:pPr>
                <a:defRPr/>
              </a:pPr>
              <a:t>4/9/2026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AC91C0-3548-42DC-AAE7-782882EB6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D2D5C2-1FBB-4D3A-B361-7F10267F2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DA53BE-D8AD-460F-80A7-108D57272D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7608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1B39DA-A80C-44D4-8728-A282B0BDF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41D112-2168-47EB-A2DA-2796BE3275BB}" type="datetime1">
              <a:rPr lang="en-US" altLang="en-US"/>
              <a:pPr>
                <a:defRPr/>
              </a:pPr>
              <a:t>4/9/2026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4972C1-A9BA-40B5-B9F7-B5900704F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AEE678-69F5-4932-9A3F-2906EDDAC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876ED9-5EAE-4C97-95B1-E75F51C9B6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055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C47FF8-2595-43C5-9A79-E3C6C692F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AD726-A460-41EF-B689-336D7CD16D04}" type="datetime1">
              <a:rPr lang="en-US" altLang="en-US"/>
              <a:pPr>
                <a:defRPr/>
              </a:pPr>
              <a:t>4/9/2026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2CA6C6-8A18-4B04-BA2D-790143BDC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A6B087-F1A4-41EA-A491-0AEFB5B1D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946E33-F07A-4D87-9530-87438EF5D0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7112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15A0347-CE9F-4279-9F4A-0AB5F17DD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9F73F-1E80-4665-9592-667E708982D2}" type="datetime1">
              <a:rPr lang="en-US" altLang="en-US"/>
              <a:pPr>
                <a:defRPr/>
              </a:pPr>
              <a:t>4/9/2026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22C349A-62A2-4163-A7A8-F5D048781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2A3F7F3-8635-46B4-BEF1-A47A3B59E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A4B037-2F35-4315-B7C9-601A1324A8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9982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59EB0A1-2964-460C-AA38-629282E59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12419-10C9-4A7D-9DA4-9FF7EE2212CE}" type="datetime1">
              <a:rPr lang="en-US" altLang="en-US"/>
              <a:pPr>
                <a:defRPr/>
              </a:pPr>
              <a:t>4/9/2026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EB14703-9F29-4E4E-8597-5675B13DA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2D1693B-1FB3-40B4-AFFD-114F5A918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DAE81C-ABE8-4BFE-8C79-77D5CD3FCC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6574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6B2DB88-204E-4484-BC91-E279B57E0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399B5-3A1D-4BD2-908B-26DFAAD0ABBC}" type="datetime1">
              <a:rPr lang="en-US" altLang="en-US"/>
              <a:pPr>
                <a:defRPr/>
              </a:pPr>
              <a:t>4/9/2026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C12A136-DA80-4F24-A974-D012F7756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FC8DE0E-A510-4D24-B408-42F1C5B22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75CFC1-5650-4A71-9790-1697439146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0131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665F487-F455-4D7C-9D5F-5ECFC5A58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EDA8E-21FA-4B36-BD9C-81B4C462EF3D}" type="datetime1">
              <a:rPr lang="en-US" altLang="en-US"/>
              <a:pPr>
                <a:defRPr/>
              </a:pPr>
              <a:t>4/9/2026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9DC909B-198E-4A44-A09C-C0E8A4AB0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9B19B8B-F160-411A-8DAD-06330A637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DB300C-52DC-4B4B-BF9E-F7A9E43E56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1992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CA7FBF7-AABD-4292-A900-51C221AAF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4A233-CEDD-4BEF-91B1-272AFE9C99DB}" type="datetime1">
              <a:rPr lang="en-US" altLang="en-US"/>
              <a:pPr>
                <a:defRPr/>
              </a:pPr>
              <a:t>4/9/2026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66EDB50-896D-4359-8932-E8A3E8C7F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D260887-697B-4B8E-AA12-1281F31CE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E56B7D-B187-43D3-9A50-A0FF313DDA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0854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2C24F9D-7AAD-4C73-AE91-CCF022AE9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E7BFE4-EDC9-4492-ACDE-DB4868A95B1F}" type="datetime1">
              <a:rPr lang="en-US" altLang="en-US"/>
              <a:pPr>
                <a:defRPr/>
              </a:pPr>
              <a:t>4/9/2026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F5D68E-8273-4394-8217-AFF9B0D1C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F79022B-8E96-43EC-9A68-4DFA5DEDD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FF49DD-62D1-403D-AE07-3C04504E49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880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835759EE-DB0F-4336-8F81-7FE7459AD41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AFCD16E2-0014-4557-AD10-4BAAAA77B37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DE394A-4DCC-41E6-8BDD-B3412A14CE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898989"/>
                </a:solidFill>
                <a:latin typeface="Trebuchet MS" panose="020B0603020202020204" pitchFamily="34" charset="0"/>
              </a:defRPr>
            </a:lvl1pPr>
          </a:lstStyle>
          <a:p>
            <a:pPr>
              <a:defRPr/>
            </a:pPr>
            <a:fld id="{2E7C7338-5E8A-4B28-A322-30964F941D8E}" type="datetime1">
              <a:rPr lang="en-US" altLang="en-US"/>
              <a:pPr>
                <a:defRPr/>
              </a:pPr>
              <a:t>4/9/2026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1C87CF-4441-46CE-8F37-B2BB518C3A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Trebuchet MS" panose="020B0603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7396CE-1A2B-4286-B80C-9C5A7DB1BA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Trebuchet MS" panose="020B0603020202020204" pitchFamily="34" charset="0"/>
              </a:defRPr>
            </a:lvl1pPr>
          </a:lstStyle>
          <a:p>
            <a:fld id="{308F1F40-F77E-4EF8-9EFE-5D92243622A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07" charset="-128"/>
          <a:cs typeface="ＭＳ Ｐゴシック" pitchFamily="-107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-107" charset="0"/>
          <a:ea typeface="ＭＳ Ｐゴシック" pitchFamily="-107" charset="-128"/>
          <a:cs typeface="ＭＳ Ｐゴシック" pitchFamily="-107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-107" charset="0"/>
          <a:ea typeface="ＭＳ Ｐゴシック" pitchFamily="-107" charset="-128"/>
          <a:cs typeface="ＭＳ Ｐゴシック" pitchFamily="-107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-107" charset="0"/>
          <a:ea typeface="ＭＳ Ｐゴシック" pitchFamily="-107" charset="-128"/>
          <a:cs typeface="ＭＳ Ｐゴシック" pitchFamily="-107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-107" charset="0"/>
          <a:ea typeface="ＭＳ Ｐゴシック" pitchFamily="-107" charset="-128"/>
          <a:cs typeface="ＭＳ Ｐゴシック" pitchFamily="-107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-107" charset="0"/>
          <a:ea typeface="ＭＳ Ｐゴシック" pitchFamily="-107" charset="-128"/>
          <a:cs typeface="ＭＳ Ｐゴシック" pitchFamily="-107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-107" charset="0"/>
          <a:ea typeface="ＭＳ Ｐゴシック" pitchFamily="-107" charset="-128"/>
          <a:cs typeface="ＭＳ Ｐゴシック" pitchFamily="-107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-107" charset="0"/>
          <a:ea typeface="ＭＳ Ｐゴシック" pitchFamily="-107" charset="-128"/>
          <a:cs typeface="ＭＳ Ｐゴシック" pitchFamily="-107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-107" charset="0"/>
          <a:ea typeface="ＭＳ Ｐゴシック" pitchFamily="-107" charset="-128"/>
          <a:cs typeface="ＭＳ Ｐゴシック" pitchFamily="-107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07" charset="-128"/>
          <a:cs typeface="ＭＳ Ｐゴシック" pitchFamily="-107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07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07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07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07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itle_Page_Background.jpg">
            <a:extLst>
              <a:ext uri="{FF2B5EF4-FFF2-40B4-BE49-F238E27FC236}">
                <a16:creationId xmlns:a16="http://schemas.microsoft.com/office/drawing/2014/main" id="{26E64AAF-6C2A-4E40-BC34-6CB1D5F611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8A53D5D3-3517-4E18-88EC-6E7B9FBE2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/>
              </a:rPr>
              <a:t>Anythink Libraries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2B18C8B0-BFB4-4EB0-8225-1BCF85EDA4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" y="1525588"/>
            <a:ext cx="3048000" cy="3795712"/>
          </a:xfrm>
        </p:spPr>
        <p:txBody>
          <a:bodyPr/>
          <a:lstStyle/>
          <a:p>
            <a:r>
              <a:rPr lang="en-US" altLang="en-US" sz="1600">
                <a:latin typeface="Arial"/>
                <a:ea typeface="ＭＳ Ｐゴシック"/>
                <a:cs typeface="Arial"/>
              </a:rPr>
              <a:t>Became a special taxing district in </a:t>
            </a:r>
            <a:r>
              <a:rPr lang="en-US" sz="1600">
                <a:latin typeface="Arial"/>
                <a:ea typeface="ＭＳ Ｐゴシック"/>
                <a:cs typeface="Arial"/>
              </a:rPr>
              <a:t>2009</a:t>
            </a:r>
            <a:endParaRPr lang="en-US" altLang="en-US" sz="1600" dirty="0">
              <a:latin typeface="Arial"/>
              <a:ea typeface="ＭＳ Ｐゴシック"/>
              <a:cs typeface="Arial"/>
            </a:endParaRPr>
          </a:p>
          <a:p>
            <a:endParaRPr lang="en-US" altLang="en-US" sz="1600" dirty="0">
              <a:latin typeface="Arial"/>
              <a:ea typeface="ＭＳ Ｐゴシック" panose="020B0600070205080204" pitchFamily="34" charset="-128"/>
              <a:cs typeface="Arial"/>
            </a:endParaRPr>
          </a:p>
          <a:p>
            <a:r>
              <a:rPr lang="en-US" altLang="en-US" sz="1600" dirty="0">
                <a:latin typeface="Arial"/>
                <a:ea typeface="ＭＳ Ｐゴシック"/>
                <a:cs typeface="Arial"/>
              </a:rPr>
              <a:t>Rebranded, remodeled and expanded</a:t>
            </a:r>
            <a:endParaRPr lang="en-US" altLang="en-US" sz="1600" dirty="0">
              <a:latin typeface="Arial"/>
              <a:ea typeface="ＭＳ Ｐゴシック" panose="020B0600070205080204" pitchFamily="34" charset="-128"/>
              <a:cs typeface="Arial"/>
            </a:endParaRPr>
          </a:p>
          <a:p>
            <a:endParaRPr lang="en-US" altLang="en-US" sz="1600" dirty="0">
              <a:latin typeface="Arial"/>
              <a:ea typeface="ＭＳ Ｐゴシック" panose="020B0600070205080204" pitchFamily="34" charset="-128"/>
              <a:cs typeface="Arial"/>
            </a:endParaRPr>
          </a:p>
          <a:p>
            <a:r>
              <a:rPr lang="en-US" altLang="en-US" sz="1600" dirty="0">
                <a:latin typeface="Arial"/>
                <a:ea typeface="ＭＳ Ｐゴシック"/>
                <a:cs typeface="Arial"/>
              </a:rPr>
              <a:t>Focus shifted to innovation, informal learning opportunities and became a </a:t>
            </a:r>
            <a:r>
              <a:rPr lang="en-US" altLang="en-US" sz="1600">
                <a:latin typeface="Arial"/>
                <a:ea typeface="ＭＳ Ｐゴシック"/>
                <a:cs typeface="Arial"/>
              </a:rPr>
              <a:t>values-based</a:t>
            </a:r>
            <a:r>
              <a:rPr lang="en-US" altLang="en-US" sz="1600" dirty="0">
                <a:latin typeface="Arial"/>
                <a:ea typeface="ＭＳ Ｐゴシック"/>
                <a:cs typeface="Arial"/>
              </a:rPr>
              <a:t> organization</a:t>
            </a:r>
            <a:endParaRPr lang="en-US" altLang="en-US" sz="1600" dirty="0">
              <a:latin typeface="Arial"/>
              <a:ea typeface="ＭＳ Ｐゴシック" panose="020B0600070205080204" pitchFamily="34" charset="-128"/>
              <a:cs typeface="Arial"/>
            </a:endParaRPr>
          </a:p>
          <a:p>
            <a:endParaRPr lang="en-US" altLang="en-US" sz="1600" dirty="0">
              <a:latin typeface="Arial"/>
              <a:ea typeface="ＭＳ Ｐゴシック" panose="020B0600070205080204" pitchFamily="34" charset="-128"/>
              <a:cs typeface="Arial"/>
            </a:endParaRPr>
          </a:p>
          <a:p>
            <a:r>
              <a:rPr lang="en-US" altLang="en-US" sz="1600">
                <a:latin typeface="Arial"/>
                <a:ea typeface="ＭＳ Ｐゴシック"/>
                <a:cs typeface="Arial"/>
              </a:rPr>
              <a:t>We believe in opening doors for curious minds!</a:t>
            </a:r>
            <a:endParaRPr lang="en-US" altLang="en-US" sz="1600" dirty="0">
              <a:latin typeface="Arial"/>
              <a:ea typeface="ＭＳ Ｐゴシック" panose="020B0600070205080204" pitchFamily="34" charset="-128"/>
              <a:cs typeface="Arial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DAA5991-5BB8-42E8-A5D0-C13A3BC3FBF2}"/>
              </a:ext>
            </a:extLst>
          </p:cNvPr>
          <p:cNvCxnSpPr/>
          <p:nvPr/>
        </p:nvCxnSpPr>
        <p:spPr>
          <a:xfrm rot="10800000">
            <a:off x="458788" y="5637213"/>
            <a:ext cx="8228012" cy="1587"/>
          </a:xfrm>
          <a:prstGeom prst="line">
            <a:avLst/>
          </a:prstGeom>
          <a:ln w="34925" cap="rnd">
            <a:solidFill>
              <a:srgbClr val="ACA095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149" name="Picture 12" descr="Anythink_logo_color_rgb_no_tag.jpg">
            <a:extLst>
              <a:ext uri="{FF2B5EF4-FFF2-40B4-BE49-F238E27FC236}">
                <a16:creationId xmlns:a16="http://schemas.microsoft.com/office/drawing/2014/main" id="{5704BED5-AE3C-4F78-ADB4-EB5DC29D4E6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821363"/>
            <a:ext cx="13716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Content Placeholder 5">
            <a:extLst>
              <a:ext uri="{FF2B5EF4-FFF2-40B4-BE49-F238E27FC236}">
                <a16:creationId xmlns:a16="http://schemas.microsoft.com/office/drawing/2014/main" id="{F77F4B1F-C9D7-455A-8F60-B9BC6B5834D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02000" y="1525588"/>
            <a:ext cx="5694363" cy="3795712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B00BB6B-1EBE-4D40-8593-A24DB8EFA078}"/>
              </a:ext>
            </a:extLst>
          </p:cNvPr>
          <p:cNvCxnSpPr/>
          <p:nvPr/>
        </p:nvCxnSpPr>
        <p:spPr>
          <a:xfrm rot="10800000">
            <a:off x="458788" y="5637213"/>
            <a:ext cx="8228012" cy="1587"/>
          </a:xfrm>
          <a:prstGeom prst="line">
            <a:avLst/>
          </a:prstGeom>
          <a:ln w="34925" cap="rnd">
            <a:solidFill>
              <a:srgbClr val="ACA095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123" name="Picture 12" descr="Anythink_logo_color_rgb_no_tag.jpg">
            <a:extLst>
              <a:ext uri="{FF2B5EF4-FFF2-40B4-BE49-F238E27FC236}">
                <a16:creationId xmlns:a16="http://schemas.microsoft.com/office/drawing/2014/main" id="{1F5D574C-DB79-476B-847F-0B58708F692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821363"/>
            <a:ext cx="13716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7" descr="Trustee Corner – January 2020 – Colorado Virtual Library">
            <a:extLst>
              <a:ext uri="{FF2B5EF4-FFF2-40B4-BE49-F238E27FC236}">
                <a16:creationId xmlns:a16="http://schemas.microsoft.com/office/drawing/2014/main" id="{A0EC5F4A-EA49-4B4C-BF64-EC88B0AB90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033182"/>
            <a:ext cx="5715000" cy="4266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Rectangle 2">
            <a:extLst>
              <a:ext uri="{FF2B5EF4-FFF2-40B4-BE49-F238E27FC236}">
                <a16:creationId xmlns:a16="http://schemas.microsoft.com/office/drawing/2014/main" id="{1942FBCB-36A4-422B-8046-025DAB00E3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/>
              <a:t>Anythink Bennett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E13EF9E-79D7-17B0-458D-624A93707917}"/>
              </a:ext>
            </a:extLst>
          </p:cNvPr>
          <p:cNvSpPr txBox="1"/>
          <p:nvPr/>
        </p:nvSpPr>
        <p:spPr>
          <a:xfrm>
            <a:off x="146980" y="1038046"/>
            <a:ext cx="2673200" cy="255454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>
                <a:latin typeface="Arial"/>
                <a:ea typeface="ＭＳ Ｐゴシック"/>
                <a:cs typeface="Arial"/>
              </a:rPr>
              <a:t>Remodeled in 2009 (the first to be rebranded as Anythink!)</a:t>
            </a:r>
            <a:endParaRPr lang="en-US" sz="1600" dirty="0">
              <a:latin typeface="Arial"/>
              <a:ea typeface="ＭＳ Ｐゴシック"/>
              <a:cs typeface="Arial"/>
            </a:endParaRPr>
          </a:p>
          <a:p>
            <a:endParaRPr lang="en-US" sz="1600" dirty="0">
              <a:latin typeface="Arial"/>
              <a:ea typeface="ＭＳ Ｐゴシック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1600">
                <a:latin typeface="Arial"/>
                <a:ea typeface="ＭＳ Ｐゴシック"/>
                <a:cs typeface="Arial"/>
              </a:rPr>
              <a:t>Serves an average of just a little under 8,000 visitors per month!</a:t>
            </a:r>
            <a:endParaRPr lang="en-US" sz="1600">
              <a:cs typeface="Arial" panose="020B0604020202020204" pitchFamily="34" charset="0"/>
            </a:endParaRPr>
          </a:p>
          <a:p>
            <a:endParaRPr lang="en-US" sz="1600" dirty="0">
              <a:latin typeface="Arial"/>
              <a:ea typeface="ＭＳ Ｐゴシック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1600">
                <a:latin typeface="Arial"/>
                <a:ea typeface="ＭＳ Ｐゴシック"/>
                <a:cs typeface="Arial"/>
              </a:rPr>
              <a:t>Circulation is up 30% from the previous year</a:t>
            </a:r>
            <a:endParaRPr lang="en-US" sz="1600" dirty="0">
              <a:latin typeface="Arial"/>
              <a:ea typeface="ＭＳ Ｐゴシック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CDED3E26-08B4-4830-8323-920CAD082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/>
              </a:rPr>
              <a:t>Looking Toward the Future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C1B1EF69-EDD2-4388-AC94-DD4C66A3F7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7778" y="1649862"/>
            <a:ext cx="2999766" cy="3642575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1200" dirty="0">
                <a:ea typeface="ＭＳ Ｐゴシック"/>
              </a:rPr>
              <a:t>Anythink Nature Library Opening </a:t>
            </a:r>
            <a:r>
              <a:rPr lang="en-US" altLang="en-US" sz="1200">
                <a:ea typeface="ＭＳ Ｐゴシック"/>
              </a:rPr>
              <a:t>August</a:t>
            </a:r>
            <a:r>
              <a:rPr lang="en-US" altLang="en-US" sz="1200" dirty="0">
                <a:ea typeface="ＭＳ Ｐゴシック"/>
              </a:rPr>
              <a:t> 2026. Featuring -</a:t>
            </a:r>
            <a:r>
              <a:rPr lang="en-US" sz="1200" b="1" dirty="0">
                <a:highlight>
                  <a:srgbClr val="FFFFFF"/>
                </a:highlight>
                <a:ea typeface="+mn-lt"/>
                <a:cs typeface="+mn-lt"/>
              </a:rPr>
              <a:t>Indoor/outdoor programming spaces</a:t>
            </a:r>
            <a:endParaRPr lang="en-US" sz="1200" dirty="0">
              <a:highlight>
                <a:srgbClr val="FFFFFF"/>
              </a:highlight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r>
              <a:rPr lang="en-US" sz="1200" b="1">
                <a:highlight>
                  <a:srgbClr val="FFFFFF"/>
                </a:highlight>
                <a:ea typeface="+mn-lt"/>
                <a:cs typeface="+mn-lt"/>
              </a:rPr>
              <a:t>Exterior gardens</a:t>
            </a:r>
            <a:r>
              <a:rPr lang="en-US" sz="1200" dirty="0">
                <a:highlight>
                  <a:srgbClr val="FFFFFF"/>
                </a:highlight>
                <a:ea typeface="+mn-lt"/>
                <a:cs typeface="+mn-lt"/>
              </a:rPr>
              <a:t> </a:t>
            </a:r>
            <a:endParaRPr lang="en-US" sz="1200" dirty="0">
              <a:highlight>
                <a:srgbClr val="FFFFFF"/>
              </a:highlight>
            </a:endParaRPr>
          </a:p>
          <a:p>
            <a:pPr marL="0" indent="0">
              <a:buNone/>
            </a:pPr>
            <a:r>
              <a:rPr lang="en-US" sz="1200" b="1">
                <a:highlight>
                  <a:srgbClr val="FFFFFF"/>
                </a:highlight>
                <a:ea typeface="+mn-lt"/>
                <a:cs typeface="+mn-lt"/>
              </a:rPr>
              <a:t>An open-air kinship garden</a:t>
            </a:r>
            <a:r>
              <a:rPr lang="en-US" sz="1200" dirty="0">
                <a:highlight>
                  <a:srgbClr val="FFFFFF"/>
                </a:highlight>
                <a:ea typeface="+mn-lt"/>
                <a:cs typeface="+mn-lt"/>
              </a:rPr>
              <a:t> </a:t>
            </a:r>
            <a:endParaRPr lang="en-US" sz="1200" dirty="0">
              <a:highlight>
                <a:srgbClr val="FFFFFF"/>
              </a:highlight>
            </a:endParaRPr>
          </a:p>
          <a:p>
            <a:pPr marL="0" indent="0">
              <a:buNone/>
            </a:pPr>
            <a:r>
              <a:rPr lang="en-US" sz="1200" b="1">
                <a:highlight>
                  <a:srgbClr val="FFFFFF"/>
                </a:highlight>
                <a:ea typeface="+mn-lt"/>
                <a:cs typeface="+mn-lt"/>
              </a:rPr>
              <a:t>A one-mile loop trail</a:t>
            </a:r>
            <a:r>
              <a:rPr lang="en-US" sz="1200" dirty="0">
                <a:highlight>
                  <a:srgbClr val="FFFFFF"/>
                </a:highlight>
                <a:ea typeface="+mn-lt"/>
                <a:cs typeface="+mn-lt"/>
              </a:rPr>
              <a:t> </a:t>
            </a:r>
            <a:endParaRPr lang="en-US" sz="1200" dirty="0">
              <a:highlight>
                <a:srgbClr val="FFFFFF"/>
              </a:highlight>
            </a:endParaRPr>
          </a:p>
          <a:p>
            <a:pPr marL="0" indent="0">
              <a:buNone/>
            </a:pPr>
            <a:r>
              <a:rPr lang="en-US" sz="1200" b="1" dirty="0">
                <a:highlight>
                  <a:srgbClr val="FFFFFF"/>
                </a:highlight>
                <a:ea typeface="+mn-lt"/>
                <a:cs typeface="+mn-lt"/>
              </a:rPr>
              <a:t>Nature-focused materials and </a:t>
            </a:r>
            <a:r>
              <a:rPr lang="en-US" sz="1200" b="1" err="1">
                <a:highlight>
                  <a:srgbClr val="FFFFFF"/>
                </a:highlight>
                <a:ea typeface="+mn-lt"/>
                <a:cs typeface="+mn-lt"/>
              </a:rPr>
              <a:t>TryIts</a:t>
            </a:r>
            <a:r>
              <a:rPr lang="en-US" sz="1200" dirty="0">
                <a:highlight>
                  <a:srgbClr val="FFFFFF"/>
                </a:highlight>
                <a:ea typeface="+mn-lt"/>
                <a:cs typeface="+mn-lt"/>
              </a:rPr>
              <a:t> </a:t>
            </a:r>
            <a:endParaRPr lang="en-US" sz="1200" dirty="0">
              <a:highlight>
                <a:srgbClr val="FFFFFF"/>
              </a:highlight>
            </a:endParaRPr>
          </a:p>
          <a:p>
            <a:pPr marL="0" indent="0">
              <a:buNone/>
            </a:pPr>
            <a:r>
              <a:rPr lang="en-US" sz="1200" b="1">
                <a:highlight>
                  <a:srgbClr val="FFFFFF"/>
                </a:highlight>
                <a:ea typeface="+mn-lt"/>
                <a:cs typeface="+mn-lt"/>
              </a:rPr>
              <a:t>A café with indoor/outdoor seating</a:t>
            </a:r>
            <a:endParaRPr lang="en-US" sz="1200">
              <a:highlight>
                <a:srgbClr val="FFFFFF"/>
              </a:highlight>
            </a:endParaRPr>
          </a:p>
          <a:p>
            <a:pPr marL="0" indent="0">
              <a:buNone/>
            </a:pPr>
            <a:r>
              <a:rPr lang="en-US" sz="1200" b="1">
                <a:highlight>
                  <a:srgbClr val="FFFFFF"/>
                </a:highlight>
                <a:ea typeface="+mn-lt"/>
                <a:cs typeface="+mn-lt"/>
              </a:rPr>
              <a:t>A trailhead connection to the 140-acre Aylor trail systems</a:t>
            </a:r>
            <a:endParaRPr lang="en-US" sz="1200">
              <a:highlight>
                <a:srgbClr val="FFFFFF"/>
              </a:highlight>
            </a:endParaRPr>
          </a:p>
          <a:p>
            <a:pPr marL="0" indent="0">
              <a:buNone/>
            </a:pPr>
            <a:endParaRPr lang="en-US" altLang="en-US" sz="1200" dirty="0"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r>
              <a:rPr lang="en-US" altLang="en-US" sz="1200" dirty="0">
                <a:ea typeface="ＭＳ Ｐゴシック"/>
              </a:rPr>
              <a:t>Increased outreach department with the ability to do programming off location and prove services throughout the </a:t>
            </a:r>
            <a:r>
              <a:rPr lang="en-US" altLang="en-US" sz="1200">
                <a:ea typeface="ＭＳ Ｐゴシック"/>
              </a:rPr>
              <a:t>county meeting people where they are.</a:t>
            </a:r>
            <a:endParaRPr lang="en-US" altLang="en-US" sz="1200" dirty="0">
              <a:ea typeface="ＭＳ Ｐゴシック"/>
            </a:endParaRPr>
          </a:p>
          <a:p>
            <a:pPr marL="0" indent="0">
              <a:buNone/>
            </a:pPr>
            <a:endParaRPr lang="en-US" altLang="en-US" sz="1200" dirty="0"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r>
              <a:rPr lang="en-US" altLang="en-US" sz="1200">
                <a:ea typeface="ＭＳ Ｐゴシック"/>
              </a:rPr>
              <a:t>Reunion Express Library!</a:t>
            </a:r>
            <a:endParaRPr lang="en-US" altLang="en-US" sz="1200" dirty="0"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endParaRPr lang="en-US" altLang="en-US" sz="1200" dirty="0">
              <a:ea typeface="ＭＳ Ｐゴシック" panose="020B0600070205080204" pitchFamily="34" charset="-128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511712C-EDE6-43BE-AB05-57E6C0D25AEA}"/>
              </a:ext>
            </a:extLst>
          </p:cNvPr>
          <p:cNvCxnSpPr/>
          <p:nvPr/>
        </p:nvCxnSpPr>
        <p:spPr>
          <a:xfrm rot="10800000">
            <a:off x="458788" y="5637213"/>
            <a:ext cx="8228012" cy="1587"/>
          </a:xfrm>
          <a:prstGeom prst="line">
            <a:avLst/>
          </a:prstGeom>
          <a:ln w="34925" cap="rnd">
            <a:solidFill>
              <a:srgbClr val="ACA095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173" name="Picture 12" descr="Anythink_logo_color_rgb_no_tag.jpg">
            <a:extLst>
              <a:ext uri="{FF2B5EF4-FFF2-40B4-BE49-F238E27FC236}">
                <a16:creationId xmlns:a16="http://schemas.microsoft.com/office/drawing/2014/main" id="{02BD4683-31E0-4EB0-B42E-D5952C6B586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821363"/>
            <a:ext cx="13716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A rendering of the outside of the Nature Library during the day. ">
            <a:extLst>
              <a:ext uri="{FF2B5EF4-FFF2-40B4-BE49-F238E27FC236}">
                <a16:creationId xmlns:a16="http://schemas.microsoft.com/office/drawing/2014/main" id="{871052FE-F6F5-AFC5-4CD4-0309A3C2FB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1935" y="1648761"/>
            <a:ext cx="5304866" cy="309655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2451FD-EA18-163B-9798-DB6926F86C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ABE83FA3-A97F-A0C4-4567-29BF3850E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/>
              </a:rPr>
              <a:t>Educator Resources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CED6680D-9098-D1D2-DBBD-26281FE0E2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7778" y="1649862"/>
            <a:ext cx="2999766" cy="3642575"/>
          </a:xfrm>
        </p:spPr>
        <p:txBody>
          <a:bodyPr/>
          <a:lstStyle/>
          <a:p>
            <a:pPr marL="0" indent="0">
              <a:buNone/>
            </a:pPr>
            <a:endParaRPr lang="en-US" sz="1200" b="1" dirty="0">
              <a:highlight>
                <a:srgbClr val="FFFFFF"/>
              </a:highlight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endParaRPr lang="en-US" altLang="en-US" sz="1200" dirty="0">
              <a:ea typeface="ＭＳ Ｐゴシック" panose="020B0600070205080204" pitchFamily="34" charset="-128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01CD1AB-59AA-7CE5-CB55-657496E762BD}"/>
              </a:ext>
            </a:extLst>
          </p:cNvPr>
          <p:cNvCxnSpPr/>
          <p:nvPr/>
        </p:nvCxnSpPr>
        <p:spPr>
          <a:xfrm rot="10800000">
            <a:off x="458788" y="5637213"/>
            <a:ext cx="8228012" cy="1587"/>
          </a:xfrm>
          <a:prstGeom prst="line">
            <a:avLst/>
          </a:prstGeom>
          <a:ln w="34925" cap="rnd">
            <a:solidFill>
              <a:srgbClr val="ACA095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173" name="Picture 12" descr="Anythink_logo_color_rgb_no_tag.jpg">
            <a:extLst>
              <a:ext uri="{FF2B5EF4-FFF2-40B4-BE49-F238E27FC236}">
                <a16:creationId xmlns:a16="http://schemas.microsoft.com/office/drawing/2014/main" id="{25409025-A834-B931-51D4-8A89E9943AC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821363"/>
            <a:ext cx="13716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Tutor.com Military Discount | Military.com">
            <a:extLst>
              <a:ext uri="{FF2B5EF4-FFF2-40B4-BE49-F238E27FC236}">
                <a16:creationId xmlns:a16="http://schemas.microsoft.com/office/drawing/2014/main" id="{718EB654-9673-AEA4-E9A0-1A4C5E9C01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0123" y="1651747"/>
            <a:ext cx="4336677" cy="288887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4E7B4F7-8481-F0F6-E8EE-6EF7679FBCFD}"/>
              </a:ext>
            </a:extLst>
          </p:cNvPr>
          <p:cNvSpPr txBox="1"/>
          <p:nvPr/>
        </p:nvSpPr>
        <p:spPr>
          <a:xfrm>
            <a:off x="330705" y="1414683"/>
            <a:ext cx="3729620" cy="38164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>
                <a:latin typeface="Arial"/>
                <a:ea typeface="ＭＳ Ｐゴシック"/>
                <a:cs typeface="Arial"/>
              </a:rPr>
              <a:t>Free online subscriptions to education resources such as tutor.com, scholastic </a:t>
            </a:r>
            <a:r>
              <a:rPr lang="en-US" sz="1600" dirty="0" err="1">
                <a:latin typeface="Arial"/>
                <a:ea typeface="ＭＳ Ｐゴシック"/>
                <a:cs typeface="Arial"/>
              </a:rPr>
              <a:t>teachables</a:t>
            </a:r>
            <a:r>
              <a:rPr lang="en-US" sz="1600" dirty="0">
                <a:latin typeface="Arial"/>
                <a:ea typeface="ＭＳ Ｐゴシック"/>
                <a:cs typeface="Arial"/>
              </a:rPr>
              <a:t> and more</a:t>
            </a:r>
          </a:p>
          <a:p>
            <a:endParaRPr lang="en-US" sz="1600" dirty="0">
              <a:latin typeface="Arial"/>
              <a:ea typeface="ＭＳ Ｐゴシック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1600">
                <a:latin typeface="Arial"/>
                <a:ea typeface="ＭＳ Ｐゴシック"/>
                <a:cs typeface="Arial"/>
              </a:rPr>
              <a:t>Continued education resources such as Universal Class and Gale Udemy</a:t>
            </a:r>
            <a:endParaRPr lang="en-US" sz="1600" dirty="0">
              <a:cs typeface="Arial" panose="020B0604020202020204" pitchFamily="34" charset="0"/>
            </a:endParaRPr>
          </a:p>
          <a:p>
            <a:endParaRPr lang="en-US" sz="1600" dirty="0">
              <a:latin typeface="Arial"/>
              <a:ea typeface="ＭＳ Ｐゴシック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1600">
                <a:latin typeface="Arial"/>
                <a:ea typeface="ＭＳ Ｐゴシック"/>
                <a:cs typeface="Arial"/>
              </a:rPr>
              <a:t>Informal learning opportunities through programming and events.</a:t>
            </a:r>
            <a:endParaRPr lang="en-US" sz="1600" dirty="0">
              <a:cs typeface="Arial" panose="020B0604020202020204" pitchFamily="34" charset="0"/>
            </a:endParaRPr>
          </a:p>
          <a:p>
            <a:endParaRPr lang="en-US" sz="1600" dirty="0">
              <a:latin typeface="Arial"/>
              <a:ea typeface="ＭＳ Ｐゴシック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1600">
                <a:latin typeface="Arial"/>
                <a:ea typeface="ＭＳ Ｐゴシック"/>
                <a:cs typeface="Arial"/>
              </a:rPr>
              <a:t>Use the library as a resource for experts and continued learning!</a:t>
            </a:r>
            <a:endParaRPr lang="en-US" sz="1600" dirty="0">
              <a:cs typeface="Arial" panose="020B0604020202020204" pitchFamily="34" charset="0"/>
            </a:endParaRPr>
          </a:p>
          <a:p>
            <a:pPr marL="285750" indent="-285750">
              <a:buFont typeface="Arial"/>
              <a:buChar char="•"/>
            </a:pPr>
            <a:endParaRPr lang="en-US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60929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A631B6-8DE5-0E21-575E-456B5E502D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B8A1D589-7D40-3AEF-F73A-650C37001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/>
              </a:rPr>
              <a:t>Business Resources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41EF9588-3197-ECF6-92D7-7A0F983F78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7778" y="1649862"/>
            <a:ext cx="2999766" cy="3642575"/>
          </a:xfrm>
        </p:spPr>
        <p:txBody>
          <a:bodyPr/>
          <a:lstStyle/>
          <a:p>
            <a:pPr marL="0" indent="0">
              <a:buNone/>
            </a:pPr>
            <a:endParaRPr lang="en-US" sz="1200" b="1" dirty="0">
              <a:highlight>
                <a:srgbClr val="FFFFFF"/>
              </a:highlight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endParaRPr lang="en-US" altLang="en-US" sz="1200" dirty="0">
              <a:ea typeface="ＭＳ Ｐゴシック" panose="020B0600070205080204" pitchFamily="34" charset="-128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9FC8A05-DE97-C68F-79FD-3580A9AD7B18}"/>
              </a:ext>
            </a:extLst>
          </p:cNvPr>
          <p:cNvCxnSpPr/>
          <p:nvPr/>
        </p:nvCxnSpPr>
        <p:spPr>
          <a:xfrm rot="10800000">
            <a:off x="458788" y="5637213"/>
            <a:ext cx="8228012" cy="1587"/>
          </a:xfrm>
          <a:prstGeom prst="line">
            <a:avLst/>
          </a:prstGeom>
          <a:ln w="34925" cap="rnd">
            <a:solidFill>
              <a:srgbClr val="ACA095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173" name="Picture 12" descr="Anythink_logo_color_rgb_no_tag.jpg">
            <a:extLst>
              <a:ext uri="{FF2B5EF4-FFF2-40B4-BE49-F238E27FC236}">
                <a16:creationId xmlns:a16="http://schemas.microsoft.com/office/drawing/2014/main" id="{FD519774-96A9-E7C1-0ACE-E913589BA4B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821363"/>
            <a:ext cx="13716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BE5574B-A58B-83FD-3BDB-010AF47076BF}"/>
              </a:ext>
            </a:extLst>
          </p:cNvPr>
          <p:cNvSpPr txBox="1"/>
          <p:nvPr/>
        </p:nvSpPr>
        <p:spPr>
          <a:xfrm>
            <a:off x="545858" y="3888942"/>
            <a:ext cx="8140255" cy="187743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>
                <a:latin typeface="Arial"/>
                <a:ea typeface="ＭＳ Ｐゴシック"/>
                <a:cs typeface="Arial"/>
              </a:rPr>
              <a:t>Library staff can assist with business plan creation, market segmentation data access and interpretation, as well as assessing Colorado legal forms and more. </a:t>
            </a:r>
          </a:p>
          <a:p>
            <a:endParaRPr lang="en-US" sz="1600" dirty="0">
              <a:latin typeface="Arial"/>
              <a:ea typeface="ＭＳ Ｐゴシック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latin typeface="Arial"/>
                <a:ea typeface="ＭＳ Ｐゴシック"/>
                <a:cs typeface="Arial"/>
              </a:rPr>
              <a:t>Free printing, laminating, customization at the Anythink Bennett Branch, large scale printers and access to advanced technology resources available at The Studio</a:t>
            </a:r>
          </a:p>
          <a:p>
            <a:pPr marL="285750" indent="-285750">
              <a:buFont typeface="Arial"/>
              <a:buChar char="•"/>
            </a:pPr>
            <a:endParaRPr lang="en-US" dirty="0">
              <a:cs typeface="Arial" panose="020B0604020202020204" pitchFamily="34" charset="0"/>
            </a:endParaRPr>
          </a:p>
          <a:p>
            <a:pPr marL="285750" indent="-285750">
              <a:buFont typeface="Arial"/>
              <a:buChar char="•"/>
            </a:pPr>
            <a:endParaRPr lang="en-US" dirty="0">
              <a:cs typeface="Arial" panose="020B0604020202020204" pitchFamily="34" charset="0"/>
            </a:endParaRPr>
          </a:p>
        </p:txBody>
      </p:sp>
      <p:pic>
        <p:nvPicPr>
          <p:cNvPr id="4" name="Picture 3" descr="Online Tools">
            <a:extLst>
              <a:ext uri="{FF2B5EF4-FFF2-40B4-BE49-F238E27FC236}">
                <a16:creationId xmlns:a16="http://schemas.microsoft.com/office/drawing/2014/main" id="{75C61C77-BCDF-CDA3-4191-E420B47FCC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512" y="1164290"/>
            <a:ext cx="6081993" cy="2586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3280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B3873D-7913-F791-B9AD-4BECF56296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0FF052CD-D982-ACC7-1B9B-B6F7D38DF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962243"/>
            <a:ext cx="8229600" cy="1143000"/>
          </a:xfrm>
        </p:spPr>
        <p:txBody>
          <a:bodyPr/>
          <a:lstStyle/>
          <a:p>
            <a:r>
              <a:rPr lang="en-US" altLang="en-US" sz="5400">
                <a:ea typeface="ＭＳ Ｐゴシック"/>
              </a:rPr>
              <a:t>Thank you!</a:t>
            </a:r>
            <a:endParaRPr lang="en-US" altLang="en-US" sz="5400">
              <a:ea typeface="ＭＳ Ｐゴシック" panose="020B0600070205080204" pitchFamily="34" charset="-128"/>
            </a:endParaRP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89CD6582-5846-28D9-BCDC-505569146E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7778" y="1649862"/>
            <a:ext cx="2999766" cy="3642575"/>
          </a:xfrm>
        </p:spPr>
        <p:txBody>
          <a:bodyPr/>
          <a:lstStyle/>
          <a:p>
            <a:pPr marL="0" indent="0">
              <a:buNone/>
            </a:pPr>
            <a:endParaRPr lang="en-US" sz="1200" b="1" dirty="0">
              <a:highlight>
                <a:srgbClr val="FFFFFF"/>
              </a:highlight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endParaRPr lang="en-US" altLang="en-US" sz="1200" dirty="0">
              <a:ea typeface="ＭＳ Ｐゴシック" panose="020B0600070205080204" pitchFamily="34" charset="-128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33C04B3-752A-7EDD-9216-CA19A9515FD2}"/>
              </a:ext>
            </a:extLst>
          </p:cNvPr>
          <p:cNvCxnSpPr/>
          <p:nvPr/>
        </p:nvCxnSpPr>
        <p:spPr>
          <a:xfrm rot="10800000">
            <a:off x="458788" y="5637213"/>
            <a:ext cx="8228012" cy="1587"/>
          </a:xfrm>
          <a:prstGeom prst="line">
            <a:avLst/>
          </a:prstGeom>
          <a:ln w="34925" cap="rnd">
            <a:solidFill>
              <a:srgbClr val="ACA095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173" name="Picture 12" descr="Anythink_logo_color_rgb_no_tag.jpg">
            <a:extLst>
              <a:ext uri="{FF2B5EF4-FFF2-40B4-BE49-F238E27FC236}">
                <a16:creationId xmlns:a16="http://schemas.microsoft.com/office/drawing/2014/main" id="{C4C67F70-131F-BF48-EC3E-A81335F9F84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821363"/>
            <a:ext cx="13716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42908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pulent">
      <a:majorFont>
        <a:latin typeface="Trebuchet MS"/>
        <a:ea typeface=""/>
        <a:cs typeface=""/>
        <a:font script="Jpan" typeface="ヒラギノ丸ゴ Pro W4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ヒラギノ丸ゴ Pro W4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E9C143A7C4299429C1B50AC8C836F76" ma:contentTypeVersion="10" ma:contentTypeDescription="Create a new document." ma:contentTypeScope="" ma:versionID="8d95b12885d26480cd2ba23e082f651c">
  <xsd:schema xmlns:xsd="http://www.w3.org/2001/XMLSchema" xmlns:xs="http://www.w3.org/2001/XMLSchema" xmlns:p="http://schemas.microsoft.com/office/2006/metadata/properties" xmlns:ns2="8dad012c-9c54-4e6e-ac10-adb0a364c75c" targetNamespace="http://schemas.microsoft.com/office/2006/metadata/properties" ma:root="true" ma:fieldsID="768876cecb16748562f84b688e40a8ea" ns2:_="">
    <xsd:import namespace="8dad012c-9c54-4e6e-ac10-adb0a364c75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ad012c-9c54-4e6e-ac10-adb0a364c75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B883961-9E2E-405C-9BD5-4B0C06DB9FC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ABC45AC-F452-4541-B060-E30E1D66A0E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dad012c-9c54-4e6e-ac10-adb0a364c75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353</TotalTime>
  <Words>251</Words>
  <Application>Microsoft Office PowerPoint</Application>
  <PresentationFormat>On-screen Show (4:3)</PresentationFormat>
  <Paragraphs>39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ＭＳ Ｐゴシック</vt:lpstr>
      <vt:lpstr>Arial</vt:lpstr>
      <vt:lpstr>Calibri</vt:lpstr>
      <vt:lpstr>Trebuchet MS</vt:lpstr>
      <vt:lpstr>Office Theme</vt:lpstr>
      <vt:lpstr>PowerPoint Presentation</vt:lpstr>
      <vt:lpstr>Anythink Libraries</vt:lpstr>
      <vt:lpstr>PowerPoint Presentation</vt:lpstr>
      <vt:lpstr>Looking Toward the Future</vt:lpstr>
      <vt:lpstr>Educator Resources</vt:lpstr>
      <vt:lpstr>Business Resources</vt:lpstr>
      <vt:lpstr>Thank you!</vt:lpstr>
    </vt:vector>
  </TitlesOfParts>
  <Company>Populos,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Tasso Stathopulos</dc:creator>
  <cp:lastModifiedBy>Leopold, Todd</cp:lastModifiedBy>
  <cp:revision>182</cp:revision>
  <dcterms:created xsi:type="dcterms:W3CDTF">2009-02-26T15:46:54Z</dcterms:created>
  <dcterms:modified xsi:type="dcterms:W3CDTF">2026-04-09T17:18:08Z</dcterms:modified>
</cp:coreProperties>
</file>